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DB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86" autoAdjust="0"/>
  </p:normalViewPr>
  <p:slideViewPr>
    <p:cSldViewPr>
      <p:cViewPr>
        <p:scale>
          <a:sx n="104" d="100"/>
          <a:sy n="104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659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608" y="0"/>
            <a:ext cx="3013659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6A49D5-C540-4F3A-BA53-5ABB83A9DC8C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855" y="4421188"/>
            <a:ext cx="5565128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659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608" y="8842375"/>
            <a:ext cx="3013659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555C44-518A-44F8-813B-E16F4C047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65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55C44-518A-44F8-813B-E16F4C047A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5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55C44-518A-44F8-813B-E16F4C047A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87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B3999-5C5C-496C-B781-9AB81EAD660B}" type="datetime1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 Date 9/2/2014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1963-AB60-4810-B907-0A19C56C2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00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F96A-02F6-4F48-9E5C-8C8330C96F88}" type="datetime1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 Date 9/2/2014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1963-AB60-4810-B907-0A19C56C2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135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67D1-CB01-4EF8-852F-3586620E2474}" type="datetime1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 Date 9/2/2014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1963-AB60-4810-B907-0A19C56C2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41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0DC7-089B-4F6D-8E3E-B37F9E664BB4}" type="datetime1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 Date 9/2/2014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1963-AB60-4810-B907-0A19C56C2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294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B97C-8D4B-4E7F-8850-A14316A44829}" type="datetime1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 Date 9/2/2014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1963-AB60-4810-B907-0A19C56C2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5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A7C47-C022-44E1-840F-2DDC8EC2EA06}" type="datetime1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 Date 9/2/2014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1963-AB60-4810-B907-0A19C56C2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005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6B26-C668-49EA-8B72-BFDC43F55175}" type="datetime1">
              <a:rPr lang="en-US" smtClean="0"/>
              <a:t>9/29/2014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 Date 9/2/2014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1963-AB60-4810-B907-0A19C56C2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851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1F74-E76E-4FD3-9883-6F8E571B7B6D}" type="datetime1">
              <a:rPr lang="en-US" smtClean="0"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 Date 9/2/2014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1963-AB60-4810-B907-0A19C56C2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40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BA3CC-2698-4873-BAED-4D20654D393B}" type="datetime1">
              <a:rPr lang="en-US" smtClean="0"/>
              <a:t>9/29/2014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 Date 9/2/2014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1963-AB60-4810-B907-0A19C56C2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789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DB5D8-A1C3-41D1-81BF-7B4FB996DE0B}" type="datetime1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 Date 9/2/2014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1963-AB60-4810-B907-0A19C56C2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34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B8BB-4831-45E9-9ED9-6A28C9449F7E}" type="datetime1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Rev Date 9/2/2014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1963-AB60-4810-B907-0A19C56C2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40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7CBC8-7F01-4D93-A91C-F24161E74C25}" type="datetime1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Rev Date 9/2/2014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D1963-AB60-4810-B907-0A19C56C2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73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8"/>
          <p:cNvSpPr txBox="1">
            <a:spLocks noChangeArrowheads="1"/>
          </p:cNvSpPr>
          <p:nvPr/>
        </p:nvSpPr>
        <p:spPr bwMode="auto">
          <a:xfrm>
            <a:off x="304800" y="6172200"/>
            <a:ext cx="805179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800" dirty="0" smtClean="0">
                <a:solidFill>
                  <a:srgbClr val="000000"/>
                </a:solidFill>
                <a:ea typeface="ＭＳ Ｐゴシック" pitchFamily="100" charset="-128"/>
              </a:rPr>
              <a:t>* Note</a:t>
            </a:r>
            <a:r>
              <a:rPr lang="en-US" altLang="en-US" sz="800" dirty="0">
                <a:solidFill>
                  <a:srgbClr val="000000"/>
                </a:solidFill>
                <a:ea typeface="ＭＳ Ｐゴシック" pitchFamily="100" charset="-128"/>
              </a:rPr>
              <a:t>:  Performance and development discussions can begin prior to </a:t>
            </a:r>
            <a:r>
              <a:rPr lang="en-US" altLang="en-US" sz="800" dirty="0" smtClean="0">
                <a:solidFill>
                  <a:srgbClr val="000000"/>
                </a:solidFill>
                <a:ea typeface="ＭＳ Ｐゴシック" pitchFamily="100" charset="-128"/>
              </a:rPr>
              <a:t>March 5th </a:t>
            </a:r>
            <a:r>
              <a:rPr lang="en-US" altLang="en-US" sz="800" dirty="0">
                <a:solidFill>
                  <a:srgbClr val="000000"/>
                </a:solidFill>
                <a:ea typeface="ＭＳ Ｐゴシック" pitchFamily="100" charset="-128"/>
              </a:rPr>
              <a:t>if overall segment ratings are consistent with agreed to averages</a:t>
            </a:r>
            <a:r>
              <a:rPr lang="en-US" altLang="en-US" sz="800" b="1" dirty="0">
                <a:solidFill>
                  <a:srgbClr val="000000"/>
                </a:solidFill>
                <a:ea typeface="ＭＳ Ｐゴシック" pitchFamily="100" charset="-128"/>
              </a:rPr>
              <a:t>. </a:t>
            </a:r>
            <a:endParaRPr lang="en-US" altLang="en-US" sz="800" b="1" dirty="0" smtClean="0">
              <a:solidFill>
                <a:srgbClr val="000000"/>
              </a:solidFill>
              <a:ea typeface="ＭＳ Ｐゴシック" pitchFamily="10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800" b="1" dirty="0" smtClean="0">
                <a:solidFill>
                  <a:srgbClr val="000000"/>
                </a:solidFill>
                <a:ea typeface="ＭＳ Ｐゴシック" pitchFamily="100" charset="-128"/>
              </a:rPr>
              <a:t>2015 merit and salary </a:t>
            </a:r>
            <a:r>
              <a:rPr lang="en-US" altLang="en-US" sz="800" b="1" dirty="0">
                <a:solidFill>
                  <a:srgbClr val="000000"/>
                </a:solidFill>
                <a:ea typeface="ＭＳ Ｐゴシック" pitchFamily="100" charset="-128"/>
              </a:rPr>
              <a:t>increases become effective April 1.</a:t>
            </a:r>
          </a:p>
        </p:txBody>
      </p:sp>
      <p:sp>
        <p:nvSpPr>
          <p:cNvPr id="2063" name="Rectangle 20"/>
          <p:cNvSpPr>
            <a:spLocks noChangeArrowheads="1"/>
          </p:cNvSpPr>
          <p:nvPr/>
        </p:nvSpPr>
        <p:spPr bwMode="auto">
          <a:xfrm>
            <a:off x="343863" y="3007394"/>
            <a:ext cx="1501436" cy="34384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850" b="1" dirty="0" smtClean="0"/>
              <a:t>January 26</a:t>
            </a:r>
          </a:p>
        </p:txBody>
      </p:sp>
      <p:sp>
        <p:nvSpPr>
          <p:cNvPr id="2064" name="Rectangle 21"/>
          <p:cNvSpPr>
            <a:spLocks noChangeArrowheads="1"/>
          </p:cNvSpPr>
          <p:nvPr/>
        </p:nvSpPr>
        <p:spPr bwMode="auto">
          <a:xfrm>
            <a:off x="1905001" y="2997291"/>
            <a:ext cx="1600497" cy="35394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850" b="1" dirty="0" smtClean="0"/>
              <a:t>February 2</a:t>
            </a:r>
          </a:p>
        </p:txBody>
      </p:sp>
      <p:sp>
        <p:nvSpPr>
          <p:cNvPr id="2066" name="Rectangle 23"/>
          <p:cNvSpPr>
            <a:spLocks noChangeArrowheads="1"/>
          </p:cNvSpPr>
          <p:nvPr/>
        </p:nvSpPr>
        <p:spPr bwMode="auto">
          <a:xfrm>
            <a:off x="343669" y="3776959"/>
            <a:ext cx="1498600" cy="2616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r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850" b="1" dirty="0" smtClean="0"/>
              <a:t>February  9</a:t>
            </a:r>
          </a:p>
        </p:txBody>
      </p:sp>
      <p:sp>
        <p:nvSpPr>
          <p:cNvPr id="2069" name="Rectangle 26"/>
          <p:cNvSpPr>
            <a:spLocks noChangeArrowheads="1"/>
          </p:cNvSpPr>
          <p:nvPr/>
        </p:nvSpPr>
        <p:spPr bwMode="auto">
          <a:xfrm>
            <a:off x="343863" y="4912945"/>
            <a:ext cx="1491444" cy="2644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r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850" b="1" dirty="0" smtClean="0"/>
              <a:t>February </a:t>
            </a:r>
            <a:r>
              <a:rPr lang="en-US" altLang="en-US" sz="850" b="1" dirty="0" smtClean="0">
                <a:solidFill>
                  <a:sysClr val="windowText" lastClr="000000"/>
                </a:solidFill>
              </a:rPr>
              <a:t>21</a:t>
            </a:r>
          </a:p>
        </p:txBody>
      </p:sp>
      <p:sp>
        <p:nvSpPr>
          <p:cNvPr id="2070" name="Rectangle 27"/>
          <p:cNvSpPr>
            <a:spLocks noChangeArrowheads="1"/>
          </p:cNvSpPr>
          <p:nvPr/>
        </p:nvSpPr>
        <p:spPr bwMode="auto">
          <a:xfrm>
            <a:off x="1905001" y="4912945"/>
            <a:ext cx="1605809" cy="2644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850" b="1" dirty="0" smtClean="0"/>
              <a:t>February  </a:t>
            </a:r>
            <a:r>
              <a:rPr lang="en-US" altLang="en-US" sz="850" b="1" dirty="0" smtClean="0">
                <a:solidFill>
                  <a:sysClr val="windowText" lastClr="000000"/>
                </a:solidFill>
              </a:rPr>
              <a:t>22</a:t>
            </a:r>
          </a:p>
        </p:txBody>
      </p:sp>
      <p:sp>
        <p:nvSpPr>
          <p:cNvPr id="2073" name="Rectangle 30"/>
          <p:cNvSpPr>
            <a:spLocks noChangeArrowheads="1"/>
          </p:cNvSpPr>
          <p:nvPr/>
        </p:nvSpPr>
        <p:spPr bwMode="auto">
          <a:xfrm>
            <a:off x="1905001" y="4114800"/>
            <a:ext cx="1608743" cy="36811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850" b="1" dirty="0" smtClean="0"/>
              <a:t>February </a:t>
            </a:r>
            <a:r>
              <a:rPr lang="en-US" altLang="en-US" sz="850" b="1" dirty="0" smtClean="0">
                <a:solidFill>
                  <a:sysClr val="windowText" lastClr="000000"/>
                </a:solidFill>
              </a:rPr>
              <a:t>18</a:t>
            </a:r>
          </a:p>
        </p:txBody>
      </p:sp>
      <p:sp>
        <p:nvSpPr>
          <p:cNvPr id="2079" name="Rectangle 44"/>
          <p:cNvSpPr>
            <a:spLocks noChangeArrowheads="1"/>
          </p:cNvSpPr>
          <p:nvPr/>
        </p:nvSpPr>
        <p:spPr bwMode="auto">
          <a:xfrm>
            <a:off x="1295400" y="6574631"/>
            <a:ext cx="355600" cy="171450"/>
          </a:xfrm>
          <a:prstGeom prst="rect">
            <a:avLst/>
          </a:prstGeom>
          <a:gradFill flip="none" rotWithShape="1">
            <a:gsLst>
              <a:gs pos="0">
                <a:srgbClr val="D3D3D3">
                  <a:shade val="30000"/>
                  <a:satMod val="115000"/>
                </a:srgbClr>
              </a:gs>
              <a:gs pos="50000">
                <a:srgbClr val="D3D3D3">
                  <a:shade val="67500"/>
                  <a:satMod val="115000"/>
                </a:srgbClr>
              </a:gs>
              <a:gs pos="100000">
                <a:srgbClr val="D3D3D3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80" name="Text Box 45"/>
          <p:cNvSpPr txBox="1">
            <a:spLocks noChangeArrowheads="1"/>
          </p:cNvSpPr>
          <p:nvPr/>
        </p:nvSpPr>
        <p:spPr bwMode="auto">
          <a:xfrm>
            <a:off x="1629833" y="6535579"/>
            <a:ext cx="149436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1" dirty="0" smtClean="0">
                <a:solidFill>
                  <a:srgbClr val="000000"/>
                </a:solidFill>
                <a:ea typeface="ＭＳ Ｐゴシック" pitchFamily="100" charset="-128"/>
              </a:rPr>
              <a:t>Performance Tasks</a:t>
            </a:r>
            <a:endParaRPr lang="en-US" altLang="en-US" sz="900" b="1" dirty="0">
              <a:solidFill>
                <a:srgbClr val="000000"/>
              </a:solidFill>
              <a:ea typeface="ＭＳ Ｐゴシック" pitchFamily="100" charset="-128"/>
            </a:endParaRPr>
          </a:p>
        </p:txBody>
      </p:sp>
      <p:sp>
        <p:nvSpPr>
          <p:cNvPr id="2081" name="Rectangle 46"/>
          <p:cNvSpPr>
            <a:spLocks noChangeArrowheads="1"/>
          </p:cNvSpPr>
          <p:nvPr/>
        </p:nvSpPr>
        <p:spPr bwMode="auto">
          <a:xfrm>
            <a:off x="3429000" y="6572964"/>
            <a:ext cx="355600" cy="171450"/>
          </a:xfrm>
          <a:prstGeom prst="rect">
            <a:avLst/>
          </a:prstGeom>
          <a:gradFill flip="none" rotWithShape="1">
            <a:gsLst>
              <a:gs pos="0">
                <a:srgbClr val="FFEDB3">
                  <a:shade val="30000"/>
                  <a:satMod val="115000"/>
                </a:srgbClr>
              </a:gs>
              <a:gs pos="50000">
                <a:srgbClr val="FFEDB3">
                  <a:shade val="67500"/>
                  <a:satMod val="115000"/>
                </a:srgbClr>
              </a:gs>
              <a:gs pos="100000">
                <a:srgbClr val="FFEDB3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82" name="Text Box 47"/>
          <p:cNvSpPr txBox="1">
            <a:spLocks noChangeArrowheads="1"/>
          </p:cNvSpPr>
          <p:nvPr/>
        </p:nvSpPr>
        <p:spPr bwMode="auto">
          <a:xfrm>
            <a:off x="3810000" y="6550968"/>
            <a:ext cx="15240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1" dirty="0" smtClean="0">
                <a:solidFill>
                  <a:srgbClr val="000000"/>
                </a:solidFill>
                <a:ea typeface="ＭＳ Ｐゴシック" pitchFamily="100" charset="-128"/>
              </a:rPr>
              <a:t>Objective Setting Task</a:t>
            </a:r>
            <a:endParaRPr lang="en-US" altLang="en-US" sz="900" b="1" dirty="0">
              <a:solidFill>
                <a:srgbClr val="000000"/>
              </a:solidFill>
              <a:ea typeface="ＭＳ Ｐゴシック" pitchFamily="100" charset="-128"/>
            </a:endParaRPr>
          </a:p>
        </p:txBody>
      </p:sp>
      <p:sp>
        <p:nvSpPr>
          <p:cNvPr id="2083" name="AutoShape 49"/>
          <p:cNvSpPr>
            <a:spLocks noChangeArrowheads="1"/>
          </p:cNvSpPr>
          <p:nvPr/>
        </p:nvSpPr>
        <p:spPr bwMode="auto">
          <a:xfrm>
            <a:off x="1910939" y="377476"/>
            <a:ext cx="1603783" cy="384524"/>
          </a:xfrm>
          <a:prstGeom prst="downArrowCallout">
            <a:avLst>
              <a:gd name="adj1" fmla="val 22015"/>
              <a:gd name="adj2" fmla="val 37851"/>
              <a:gd name="adj3" fmla="val 24093"/>
              <a:gd name="adj4" fmla="val 66667"/>
            </a:avLst>
          </a:prstGeom>
          <a:solidFill>
            <a:srgbClr val="C00000"/>
          </a:solidFill>
          <a:ln>
            <a:noFill/>
          </a:ln>
          <a:effectLst/>
        </p:spPr>
        <p:txBody>
          <a:bodyPr t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chemeClr val="bg1"/>
                </a:solidFill>
              </a:rPr>
              <a:t>End Date</a:t>
            </a:r>
          </a:p>
        </p:txBody>
      </p:sp>
      <p:sp>
        <p:nvSpPr>
          <p:cNvPr id="2084" name="AutoShape 51"/>
          <p:cNvSpPr>
            <a:spLocks noChangeArrowheads="1"/>
          </p:cNvSpPr>
          <p:nvPr/>
        </p:nvSpPr>
        <p:spPr bwMode="auto">
          <a:xfrm>
            <a:off x="3608071" y="363140"/>
            <a:ext cx="5390778" cy="398859"/>
          </a:xfrm>
          <a:prstGeom prst="downArrowCallout">
            <a:avLst>
              <a:gd name="adj1" fmla="val 22925"/>
              <a:gd name="adj2" fmla="val 36198"/>
              <a:gd name="adj3" fmla="val 17833"/>
              <a:gd name="adj4" fmla="val 66667"/>
            </a:avLst>
          </a:prstGeom>
          <a:solidFill>
            <a:srgbClr val="C00000"/>
          </a:solidFill>
          <a:ln>
            <a:noFill/>
          </a:ln>
          <a:effectLst/>
        </p:spPr>
        <p:txBody>
          <a:bodyPr t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chemeClr val="bg1"/>
                </a:solidFill>
              </a:rPr>
              <a:t>Work to be </a:t>
            </a:r>
            <a:r>
              <a:rPr lang="en-US" altLang="en-US" sz="1200" b="1" dirty="0" smtClean="0">
                <a:solidFill>
                  <a:schemeClr val="bg1"/>
                </a:solidFill>
              </a:rPr>
              <a:t>Completed</a:t>
            </a:r>
          </a:p>
        </p:txBody>
      </p:sp>
      <p:sp>
        <p:nvSpPr>
          <p:cNvPr id="2086" name="Rectangle 53"/>
          <p:cNvSpPr>
            <a:spLocks noChangeArrowheads="1"/>
          </p:cNvSpPr>
          <p:nvPr/>
        </p:nvSpPr>
        <p:spPr bwMode="auto">
          <a:xfrm>
            <a:off x="343863" y="0"/>
            <a:ext cx="86405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600" b="1" dirty="0" smtClean="0"/>
              <a:t>2014-2015 Terex HR Process Timetable (1</a:t>
            </a:r>
            <a:r>
              <a:rPr lang="en-US" altLang="en-US" sz="1600" b="1" baseline="30000" dirty="0" smtClean="0"/>
              <a:t>st</a:t>
            </a:r>
            <a:r>
              <a:rPr lang="en-US" altLang="en-US" sz="1600" b="1" dirty="0" smtClean="0"/>
              <a:t> half)</a:t>
            </a:r>
          </a:p>
        </p:txBody>
      </p:sp>
      <p:sp>
        <p:nvSpPr>
          <p:cNvPr id="2088" name="Line 56"/>
          <p:cNvSpPr>
            <a:spLocks noChangeShapeType="1"/>
          </p:cNvSpPr>
          <p:nvPr/>
        </p:nvSpPr>
        <p:spPr bwMode="auto">
          <a:xfrm flipV="1">
            <a:off x="228599" y="6527005"/>
            <a:ext cx="8766471" cy="8573"/>
          </a:xfrm>
          <a:prstGeom prst="line">
            <a:avLst/>
          </a:prstGeom>
          <a:noFill/>
          <a:ln w="12700">
            <a:solidFill>
              <a:srgbClr val="D3171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3" name="Line 64"/>
          <p:cNvSpPr>
            <a:spLocks noChangeShapeType="1"/>
          </p:cNvSpPr>
          <p:nvPr/>
        </p:nvSpPr>
        <p:spPr bwMode="auto">
          <a:xfrm>
            <a:off x="220896" y="6800850"/>
            <a:ext cx="8770704" cy="0"/>
          </a:xfrm>
          <a:prstGeom prst="line">
            <a:avLst/>
          </a:prstGeom>
          <a:noFill/>
          <a:ln w="12700">
            <a:solidFill>
              <a:srgbClr val="D3171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>
            <a:off x="4453467" y="6089295"/>
            <a:ext cx="4080933" cy="0"/>
          </a:xfrm>
          <a:prstGeom prst="line">
            <a:avLst/>
          </a:prstGeom>
          <a:ln w="12700">
            <a:solidFill>
              <a:schemeClr val="bg2"/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423584" y="6089295"/>
            <a:ext cx="1524000" cy="1191"/>
          </a:xfrm>
          <a:prstGeom prst="line">
            <a:avLst/>
          </a:prstGeom>
          <a:ln w="12700">
            <a:solidFill>
              <a:schemeClr val="bg2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103" name="Rectangle 29"/>
          <p:cNvSpPr>
            <a:spLocks noChangeArrowheads="1"/>
          </p:cNvSpPr>
          <p:nvPr/>
        </p:nvSpPr>
        <p:spPr bwMode="auto">
          <a:xfrm>
            <a:off x="343863" y="5752544"/>
            <a:ext cx="1491445" cy="40589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lIns="0" r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50" b="1" dirty="0" smtClean="0"/>
              <a:t>March 6</a:t>
            </a:r>
            <a:endParaRPr lang="en-US" altLang="en-US" sz="850" b="1" dirty="0"/>
          </a:p>
        </p:txBody>
      </p:sp>
      <p:sp>
        <p:nvSpPr>
          <p:cNvPr id="2104" name="Rectangle 30"/>
          <p:cNvSpPr>
            <a:spLocks noChangeArrowheads="1"/>
          </p:cNvSpPr>
          <p:nvPr/>
        </p:nvSpPr>
        <p:spPr bwMode="auto">
          <a:xfrm>
            <a:off x="1905001" y="5743749"/>
            <a:ext cx="1608743" cy="42348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50" b="1" dirty="0"/>
              <a:t>March </a:t>
            </a:r>
            <a:r>
              <a:rPr lang="en-US" altLang="en-US" sz="850" b="1" dirty="0" smtClean="0"/>
              <a:t>13</a:t>
            </a:r>
            <a:endParaRPr lang="en-US" altLang="en-US" sz="850" b="1" dirty="0"/>
          </a:p>
        </p:txBody>
      </p:sp>
      <p:sp>
        <p:nvSpPr>
          <p:cNvPr id="66" name="AutoShape 49"/>
          <p:cNvSpPr>
            <a:spLocks noChangeArrowheads="1"/>
          </p:cNvSpPr>
          <p:nvPr/>
        </p:nvSpPr>
        <p:spPr bwMode="auto">
          <a:xfrm>
            <a:off x="343863" y="363141"/>
            <a:ext cx="1501436" cy="398859"/>
          </a:xfrm>
          <a:prstGeom prst="downArrowCallout">
            <a:avLst>
              <a:gd name="adj1" fmla="val 22015"/>
              <a:gd name="adj2" fmla="val 37851"/>
              <a:gd name="adj3" fmla="val 24093"/>
              <a:gd name="adj4" fmla="val 66667"/>
            </a:avLst>
          </a:prstGeom>
          <a:solidFill>
            <a:srgbClr val="C00000"/>
          </a:solidFill>
          <a:ln>
            <a:noFill/>
          </a:ln>
          <a:effectLst/>
        </p:spPr>
        <p:txBody>
          <a:bodyPr t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solidFill>
                  <a:schemeClr val="bg1"/>
                </a:solidFill>
              </a:rPr>
              <a:t>Start Date</a:t>
            </a:r>
            <a:endParaRPr lang="en-US" altLang="en-US" sz="1200" b="1" dirty="0">
              <a:solidFill>
                <a:schemeClr val="bg1"/>
              </a:solidFill>
            </a:endParaRPr>
          </a:p>
        </p:txBody>
      </p:sp>
      <p:sp>
        <p:nvSpPr>
          <p:cNvPr id="71" name="Rectangle 5"/>
          <p:cNvSpPr>
            <a:spLocks noChangeArrowheads="1"/>
          </p:cNvSpPr>
          <p:nvPr/>
        </p:nvSpPr>
        <p:spPr bwMode="auto">
          <a:xfrm>
            <a:off x="343863" y="1025083"/>
            <a:ext cx="1500908" cy="21415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effectLst/>
        </p:spPr>
        <p:txBody>
          <a:bodyPr lIns="0" r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50" b="1" dirty="0" smtClean="0"/>
              <a:t>December 16 (or earlier)</a:t>
            </a:r>
            <a:endParaRPr lang="en-US" altLang="en-US" sz="850" b="1" dirty="0"/>
          </a:p>
        </p:txBody>
      </p:sp>
      <p:sp>
        <p:nvSpPr>
          <p:cNvPr id="72" name="Rectangle 8"/>
          <p:cNvSpPr>
            <a:spLocks noChangeArrowheads="1"/>
          </p:cNvSpPr>
          <p:nvPr/>
        </p:nvSpPr>
        <p:spPr bwMode="auto">
          <a:xfrm>
            <a:off x="1915170" y="1016094"/>
            <a:ext cx="1596150" cy="22313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  <a:prstDash val="sysDot"/>
          </a:ln>
          <a:effectLst/>
        </p:spPr>
        <p:txBody>
          <a:bodyPr lIns="0" r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850" b="1" dirty="0" smtClean="0"/>
              <a:t>January 26</a:t>
            </a:r>
          </a:p>
        </p:txBody>
      </p:sp>
      <p:sp>
        <p:nvSpPr>
          <p:cNvPr id="84" name="Rectangle 29"/>
          <p:cNvSpPr>
            <a:spLocks noChangeArrowheads="1"/>
          </p:cNvSpPr>
          <p:nvPr/>
        </p:nvSpPr>
        <p:spPr bwMode="auto">
          <a:xfrm>
            <a:off x="343862" y="1296055"/>
            <a:ext cx="1501437" cy="34379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effectLst/>
        </p:spPr>
        <p:txBody>
          <a:bodyPr lIns="0" r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50" b="1" dirty="0" smtClean="0"/>
              <a:t>January 26 (or earlier)</a:t>
            </a:r>
            <a:endParaRPr lang="en-US" altLang="en-US" sz="850" b="1" dirty="0"/>
          </a:p>
        </p:txBody>
      </p:sp>
      <p:sp>
        <p:nvSpPr>
          <p:cNvPr id="85" name="Rectangle 30"/>
          <p:cNvSpPr>
            <a:spLocks noChangeArrowheads="1"/>
          </p:cNvSpPr>
          <p:nvPr/>
        </p:nvSpPr>
        <p:spPr bwMode="auto">
          <a:xfrm>
            <a:off x="1910940" y="1297401"/>
            <a:ext cx="1603550" cy="360711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effectLst/>
        </p:spPr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50" b="1" dirty="0" smtClean="0"/>
              <a:t>February 2 / February 25</a:t>
            </a:r>
            <a:endParaRPr lang="en-US" altLang="en-US" sz="850" b="1" dirty="0"/>
          </a:p>
        </p:txBody>
      </p:sp>
      <p:sp>
        <p:nvSpPr>
          <p:cNvPr id="86" name="Rectangle 20"/>
          <p:cNvSpPr>
            <a:spLocks noChangeArrowheads="1"/>
          </p:cNvSpPr>
          <p:nvPr/>
        </p:nvSpPr>
        <p:spPr bwMode="auto">
          <a:xfrm>
            <a:off x="343863" y="2646228"/>
            <a:ext cx="1501436" cy="32957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850" b="1" dirty="0" smtClean="0"/>
              <a:t>January 12</a:t>
            </a:r>
          </a:p>
        </p:txBody>
      </p:sp>
      <p:sp>
        <p:nvSpPr>
          <p:cNvPr id="87" name="Rectangle 21"/>
          <p:cNvSpPr>
            <a:spLocks noChangeArrowheads="1"/>
          </p:cNvSpPr>
          <p:nvPr/>
        </p:nvSpPr>
        <p:spPr bwMode="auto">
          <a:xfrm>
            <a:off x="1905001" y="2624510"/>
            <a:ext cx="1600879" cy="35129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850" b="1" dirty="0" smtClean="0"/>
              <a:t>January 26</a:t>
            </a:r>
          </a:p>
        </p:txBody>
      </p:sp>
      <p:sp>
        <p:nvSpPr>
          <p:cNvPr id="92" name="Rectangle 29"/>
          <p:cNvSpPr>
            <a:spLocks noChangeArrowheads="1"/>
          </p:cNvSpPr>
          <p:nvPr/>
        </p:nvSpPr>
        <p:spPr bwMode="auto">
          <a:xfrm>
            <a:off x="343544" y="1676400"/>
            <a:ext cx="1501755" cy="48958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effectLst/>
        </p:spPr>
        <p:txBody>
          <a:bodyPr lIns="0" r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50" b="1" dirty="0" smtClean="0"/>
              <a:t>March 5 (or earlier*)</a:t>
            </a:r>
            <a:endParaRPr lang="en-US" altLang="en-US" sz="850" b="1" dirty="0"/>
          </a:p>
        </p:txBody>
      </p:sp>
      <p:sp>
        <p:nvSpPr>
          <p:cNvPr id="93" name="Rectangle 30"/>
          <p:cNvSpPr>
            <a:spLocks noChangeArrowheads="1"/>
          </p:cNvSpPr>
          <p:nvPr/>
        </p:nvSpPr>
        <p:spPr bwMode="auto">
          <a:xfrm>
            <a:off x="1910940" y="1676400"/>
            <a:ext cx="1603782" cy="48958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effectLst/>
        </p:spPr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50" b="1" dirty="0" smtClean="0"/>
              <a:t>April 15</a:t>
            </a:r>
            <a:endParaRPr lang="en-US" altLang="en-US" sz="85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608071" y="1681232"/>
            <a:ext cx="5380380" cy="48474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50" b="1" u="sng" dirty="0" smtClean="0">
                <a:latin typeface="Trebuchet MS" panose="020B0603020202020204" pitchFamily="34" charset="0"/>
              </a:rPr>
              <a:t>Manager Conducts Review Discussion</a:t>
            </a:r>
            <a:r>
              <a:rPr lang="en-US" sz="850" dirty="0" smtClean="0">
                <a:latin typeface="Trebuchet MS" panose="020B0603020202020204" pitchFamily="34" charset="0"/>
              </a:rPr>
              <a:t>:  Performance forms auto-route to Managers from the HR Review step on March 5</a:t>
            </a:r>
            <a:r>
              <a:rPr lang="en-US" sz="850" baseline="30000" dirty="0" smtClean="0">
                <a:latin typeface="Trebuchet MS" panose="020B0603020202020204" pitchFamily="34" charset="0"/>
              </a:rPr>
              <a:t>th</a:t>
            </a:r>
            <a:r>
              <a:rPr lang="en-US" sz="850" dirty="0" smtClean="0">
                <a:latin typeface="Trebuchet MS" panose="020B0603020202020204" pitchFamily="34" charset="0"/>
              </a:rPr>
              <a:t>.  Managers and Team Members have review discussion. Discussions (and TM Confirms Review Discussion step) to be completed by April 15th.</a:t>
            </a:r>
            <a:endParaRPr lang="en-US" sz="850" dirty="0">
              <a:latin typeface="Trebuchet MS" panose="020B0603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08444" y="2997291"/>
            <a:ext cx="5386903" cy="35394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txBody>
          <a:bodyPr wrap="square" anchor="ctr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850" b="1" u="sng" dirty="0" smtClean="0">
                <a:solidFill>
                  <a:srgbClr val="000000"/>
                </a:solidFill>
                <a:latin typeface="Trebuchet MS" pitchFamily="34" charset="0"/>
              </a:rPr>
              <a:t>Local HR </a:t>
            </a:r>
            <a:r>
              <a:rPr lang="en-US" altLang="en-US" sz="850" u="sng" dirty="0">
                <a:solidFill>
                  <a:srgbClr val="000000"/>
                </a:solidFill>
                <a:latin typeface="Trebuchet MS" pitchFamily="34" charset="0"/>
              </a:rPr>
              <a:t>r</a:t>
            </a:r>
            <a:r>
              <a:rPr lang="en-US" altLang="en-US" sz="850" u="sng" dirty="0" smtClean="0">
                <a:solidFill>
                  <a:srgbClr val="000000"/>
                </a:solidFill>
                <a:latin typeface="Trebuchet MS" pitchFamily="34" charset="0"/>
              </a:rPr>
              <a:t>eview </a:t>
            </a:r>
            <a:r>
              <a:rPr lang="en-US" altLang="en-US" sz="850" u="sng" dirty="0">
                <a:solidFill>
                  <a:srgbClr val="000000"/>
                </a:solidFill>
                <a:latin typeface="Trebuchet MS" pitchFamily="34" charset="0"/>
              </a:rPr>
              <a:t>of </a:t>
            </a:r>
            <a:r>
              <a:rPr lang="en-US" altLang="en-US" sz="850" u="sng" dirty="0" smtClean="0">
                <a:solidFill>
                  <a:srgbClr val="000000"/>
                </a:solidFill>
                <a:latin typeface="Trebuchet MS" pitchFamily="34" charset="0"/>
              </a:rPr>
              <a:t>ratings and compensation</a:t>
            </a:r>
            <a:r>
              <a:rPr lang="en-US" altLang="en-US" sz="850" dirty="0" smtClean="0">
                <a:solidFill>
                  <a:srgbClr val="000000"/>
                </a:solidFill>
                <a:latin typeface="Trebuchet MS" pitchFamily="34" charset="0"/>
              </a:rPr>
              <a:t>:  </a:t>
            </a:r>
            <a:r>
              <a:rPr lang="en-US" altLang="en-US" sz="850" dirty="0">
                <a:solidFill>
                  <a:srgbClr val="000000"/>
                </a:solidFill>
                <a:latin typeface="Trebuchet MS" pitchFamily="34" charset="0"/>
              </a:rPr>
              <a:t>Finalize </a:t>
            </a:r>
            <a:r>
              <a:rPr lang="en-US" altLang="en-US" sz="850" dirty="0" smtClean="0">
                <a:solidFill>
                  <a:srgbClr val="000000"/>
                </a:solidFill>
                <a:latin typeface="Trebuchet MS" pitchFamily="34" charset="0"/>
              </a:rPr>
              <a:t>with </a:t>
            </a:r>
            <a:r>
              <a:rPr lang="en-US" altLang="en-US" sz="850" dirty="0">
                <a:solidFill>
                  <a:srgbClr val="000000"/>
                </a:solidFill>
                <a:latin typeface="Trebuchet MS" pitchFamily="34" charset="0"/>
              </a:rPr>
              <a:t>managers. </a:t>
            </a:r>
            <a:r>
              <a:rPr lang="en-US" altLang="en-US" sz="850" dirty="0" smtClean="0">
                <a:solidFill>
                  <a:srgbClr val="000000"/>
                </a:solidFill>
                <a:latin typeface="Trebuchet MS" pitchFamily="34" charset="0"/>
              </a:rPr>
              <a:t>Executive Review function becomes read only for local HR on the end date.</a:t>
            </a:r>
            <a:endParaRPr lang="en-US" altLang="en-US" sz="850" dirty="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102" name="Rectangle 23"/>
          <p:cNvSpPr>
            <a:spLocks noChangeArrowheads="1"/>
          </p:cNvSpPr>
          <p:nvPr/>
        </p:nvSpPr>
        <p:spPr bwMode="auto">
          <a:xfrm>
            <a:off x="1905001" y="3776789"/>
            <a:ext cx="1608743" cy="26181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r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850" b="1" dirty="0" smtClean="0"/>
              <a:t>February  9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3608444" y="3764280"/>
            <a:ext cx="5390404" cy="27432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txBody>
          <a:bodyPr wrap="square" anchor="ctr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850" b="1" dirty="0" smtClean="0">
                <a:solidFill>
                  <a:srgbClr val="000000"/>
                </a:solidFill>
                <a:latin typeface="Trebuchet MS" pitchFamily="34" charset="0"/>
              </a:rPr>
              <a:t>Corporate </a:t>
            </a:r>
            <a:r>
              <a:rPr lang="en-US" altLang="en-US" sz="850" dirty="0" smtClean="0">
                <a:solidFill>
                  <a:srgbClr val="000000"/>
                </a:solidFill>
                <a:latin typeface="Trebuchet MS" pitchFamily="34" charset="0"/>
              </a:rPr>
              <a:t>loads preliminary EPS into system to calculate MIB payout for eligible TMs.</a:t>
            </a:r>
            <a:endParaRPr lang="en-US" altLang="en-US" sz="850" dirty="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3608069" y="4114800"/>
            <a:ext cx="5381081" cy="35394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txBody>
          <a:bodyPr wrap="square" anchor="ctr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850" b="1" u="sng" dirty="0">
                <a:solidFill>
                  <a:srgbClr val="000000"/>
                </a:solidFill>
                <a:latin typeface="Trebuchet MS" pitchFamily="34" charset="0"/>
              </a:rPr>
              <a:t>Corporate, Finance, IT Sr. HR</a:t>
            </a:r>
            <a:r>
              <a:rPr lang="en-US" altLang="en-US" sz="850" u="sng" dirty="0">
                <a:solidFill>
                  <a:srgbClr val="000000"/>
                </a:solidFill>
                <a:latin typeface="Trebuchet MS" pitchFamily="34" charset="0"/>
              </a:rPr>
              <a:t> review of ratings and compensation</a:t>
            </a:r>
            <a:r>
              <a:rPr lang="en-US" altLang="en-US" sz="850" dirty="0">
                <a:solidFill>
                  <a:srgbClr val="000000"/>
                </a:solidFill>
                <a:latin typeface="Trebuchet MS" pitchFamily="34" charset="0"/>
              </a:rPr>
              <a:t>: Communicate any changes back to various segment /regional HR leaders. Executive Review function becomes read only on end date</a:t>
            </a:r>
            <a:r>
              <a:rPr lang="en-US" altLang="en-US" sz="850" dirty="0" smtClean="0">
                <a:solidFill>
                  <a:srgbClr val="000000"/>
                </a:solidFill>
                <a:latin typeface="Trebuchet MS" pitchFamily="34" charset="0"/>
              </a:rPr>
              <a:t>.</a:t>
            </a:r>
            <a:endParaRPr lang="en-US" altLang="en-US" sz="850" dirty="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3608069" y="4938376"/>
            <a:ext cx="5380997" cy="22313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txBody>
          <a:bodyPr wrap="square" anchor="ctr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850" b="1" dirty="0" smtClean="0">
                <a:solidFill>
                  <a:srgbClr val="000000"/>
                </a:solidFill>
                <a:latin typeface="Trebuchet MS" pitchFamily="34" charset="0"/>
              </a:rPr>
              <a:t>Corporate</a:t>
            </a:r>
            <a:r>
              <a:rPr lang="en-US" altLang="en-US" sz="850" dirty="0" smtClean="0">
                <a:solidFill>
                  <a:srgbClr val="000000"/>
                </a:solidFill>
                <a:latin typeface="Trebuchet MS" pitchFamily="34" charset="0"/>
              </a:rPr>
              <a:t> prepares for DeFeo/Barr review and final reports for BOD meeting.</a:t>
            </a:r>
            <a:endParaRPr lang="en-US" altLang="en-US" sz="850" dirty="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0800000">
            <a:off x="-19111" y="2661486"/>
            <a:ext cx="400110" cy="3468624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pPr algn="ctr"/>
            <a:r>
              <a:rPr lang="en-US" sz="1400" dirty="0" smtClean="0"/>
              <a:t>Compensation Planning</a:t>
            </a:r>
            <a:endParaRPr lang="en-US" sz="1400" dirty="0"/>
          </a:p>
        </p:txBody>
      </p:sp>
      <p:sp>
        <p:nvSpPr>
          <p:cNvPr id="107" name="TextBox 106"/>
          <p:cNvSpPr txBox="1"/>
          <p:nvPr/>
        </p:nvSpPr>
        <p:spPr>
          <a:xfrm rot="10800000">
            <a:off x="-19111" y="471128"/>
            <a:ext cx="400110" cy="23787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sz="1400" dirty="0" smtClean="0"/>
              <a:t>Performance &amp; Development</a:t>
            </a:r>
            <a:endParaRPr lang="en-US" sz="1400" dirty="0"/>
          </a:p>
        </p:txBody>
      </p:sp>
      <p:sp>
        <p:nvSpPr>
          <p:cNvPr id="108" name="Rectangle 26"/>
          <p:cNvSpPr>
            <a:spLocks noChangeArrowheads="1"/>
          </p:cNvSpPr>
          <p:nvPr/>
        </p:nvSpPr>
        <p:spPr bwMode="auto">
          <a:xfrm>
            <a:off x="343543" y="5457701"/>
            <a:ext cx="1491764" cy="25456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r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850" b="1" dirty="0" smtClean="0"/>
              <a:t>March 3</a:t>
            </a:r>
          </a:p>
        </p:txBody>
      </p:sp>
      <p:sp>
        <p:nvSpPr>
          <p:cNvPr id="109" name="Rectangle 26"/>
          <p:cNvSpPr>
            <a:spLocks noChangeArrowheads="1"/>
          </p:cNvSpPr>
          <p:nvPr/>
        </p:nvSpPr>
        <p:spPr bwMode="auto">
          <a:xfrm>
            <a:off x="1905001" y="5470844"/>
            <a:ext cx="1605945" cy="24142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r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850" b="1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850" b="1" dirty="0" smtClean="0"/>
              <a:t>March 4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850" b="1" dirty="0" smtClean="0"/>
          </a:p>
        </p:txBody>
      </p:sp>
      <p:sp>
        <p:nvSpPr>
          <p:cNvPr id="110" name="Rectangle 109"/>
          <p:cNvSpPr/>
          <p:nvPr/>
        </p:nvSpPr>
        <p:spPr>
          <a:xfrm>
            <a:off x="3608444" y="5476640"/>
            <a:ext cx="5380624" cy="22313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txBody>
          <a:bodyPr wrap="square" anchor="ctr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850" b="1" dirty="0" smtClean="0">
                <a:solidFill>
                  <a:srgbClr val="000000"/>
                </a:solidFill>
                <a:latin typeface="Trebuchet MS" pitchFamily="34" charset="0"/>
              </a:rPr>
              <a:t>BOD</a:t>
            </a:r>
            <a:r>
              <a:rPr lang="en-US" altLang="en-US" sz="850" dirty="0" smtClean="0">
                <a:solidFill>
                  <a:srgbClr val="000000"/>
                </a:solidFill>
                <a:latin typeface="Trebuchet MS" pitchFamily="34" charset="0"/>
              </a:rPr>
              <a:t> Compensation Committee meeting and final approval.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3608070" y="769803"/>
            <a:ext cx="5387073" cy="22313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850" b="1" u="sng" dirty="0" smtClean="0">
                <a:latin typeface="Trebuchet MS" panose="020B0603020202020204" pitchFamily="34" charset="0"/>
              </a:rPr>
              <a:t>TM Self-Assessment</a:t>
            </a:r>
            <a:r>
              <a:rPr lang="en-US" altLang="en-US" sz="850" dirty="0" smtClean="0">
                <a:latin typeface="Trebuchet MS" panose="020B0603020202020204" pitchFamily="34" charset="0"/>
              </a:rPr>
              <a:t>:  Team Member completes Self-Assessment of 2014 performance &amp; behaviors.</a:t>
            </a:r>
            <a:endParaRPr lang="en-US" altLang="en-US" sz="850" dirty="0">
              <a:latin typeface="Trebuchet MS" panose="020B0603020202020204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3608070" y="1016093"/>
            <a:ext cx="5387000" cy="22313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850" b="1" u="sng" dirty="0" smtClean="0">
                <a:latin typeface="Trebuchet MS" panose="020B0603020202020204" pitchFamily="34" charset="0"/>
              </a:rPr>
              <a:t>Manager Review</a:t>
            </a:r>
            <a:r>
              <a:rPr lang="en-US" altLang="en-US" sz="850" dirty="0" smtClean="0">
                <a:latin typeface="Trebuchet MS" panose="020B0603020202020204" pitchFamily="34" charset="0"/>
              </a:rPr>
              <a:t>:  Manager completes assessment of 2014 performance &amp; behaviors.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3608444" y="1295400"/>
            <a:ext cx="5386903" cy="35394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altLang="en-US" sz="850" b="1" u="sng" dirty="0" smtClean="0">
                <a:latin typeface="Trebuchet MS" panose="020B0603020202020204" pitchFamily="34" charset="0"/>
              </a:rPr>
              <a:t>HR Review</a:t>
            </a:r>
            <a:r>
              <a:rPr lang="en-US" altLang="en-US" sz="850" dirty="0" smtClean="0">
                <a:latin typeface="Trebuchet MS" panose="020B0603020202020204" pitchFamily="34" charset="0"/>
              </a:rPr>
              <a:t>:  HR reviews and finalizes performance </a:t>
            </a:r>
            <a:r>
              <a:rPr lang="en-US" altLang="en-US" sz="850" b="1" u="sng" dirty="0" smtClean="0">
                <a:latin typeface="Trebuchet MS" panose="020B0603020202020204" pitchFamily="34" charset="0"/>
              </a:rPr>
              <a:t>ratings</a:t>
            </a:r>
            <a:r>
              <a:rPr lang="en-US" altLang="en-US" sz="850" b="1" dirty="0" smtClean="0">
                <a:latin typeface="Trebuchet MS" panose="020B0603020202020204" pitchFamily="34" charset="0"/>
              </a:rPr>
              <a:t> with managers by February 2</a:t>
            </a:r>
            <a:r>
              <a:rPr lang="en-US" altLang="en-US" sz="850" b="1" baseline="30000" dirty="0" smtClean="0">
                <a:latin typeface="Trebuchet MS" panose="020B0603020202020204" pitchFamily="34" charset="0"/>
              </a:rPr>
              <a:t>nd</a:t>
            </a:r>
            <a:r>
              <a:rPr lang="en-US" altLang="en-US" sz="850" b="1" dirty="0" smtClean="0">
                <a:latin typeface="Trebuchet MS" panose="020B0603020202020204" pitchFamily="34" charset="0"/>
              </a:rPr>
              <a:t>.</a:t>
            </a:r>
            <a:r>
              <a:rPr lang="en-US" sz="850" b="1" dirty="0" smtClean="0">
                <a:latin typeface="Trebuchet MS" panose="020B0603020202020204" pitchFamily="34" charset="0"/>
              </a:rPr>
              <a:t>  </a:t>
            </a:r>
          </a:p>
          <a:p>
            <a:r>
              <a:rPr lang="en-US" altLang="en-US" sz="850" b="1" dirty="0" smtClean="0">
                <a:latin typeface="Trebuchet MS" panose="020B0603020202020204" pitchFamily="34" charset="0"/>
              </a:rPr>
              <a:t>                    </a:t>
            </a:r>
            <a:r>
              <a:rPr lang="en-US" altLang="en-US" sz="850" dirty="0" smtClean="0">
                <a:latin typeface="Trebuchet MS" panose="020B0603020202020204" pitchFamily="34" charset="0"/>
              </a:rPr>
              <a:t>HR completes review of all performance feedback by February  25</a:t>
            </a:r>
            <a:r>
              <a:rPr lang="en-US" altLang="en-US" sz="850" baseline="30000" dirty="0" smtClean="0">
                <a:latin typeface="Trebuchet MS" panose="020B0603020202020204" pitchFamily="34" charset="0"/>
              </a:rPr>
              <a:t>th</a:t>
            </a:r>
            <a:r>
              <a:rPr lang="en-US" sz="850" dirty="0" smtClean="0">
                <a:latin typeface="Trebuchet MS" panose="020B0603020202020204" pitchFamily="34" charset="0"/>
              </a:rPr>
              <a:t>. </a:t>
            </a:r>
            <a:endParaRPr lang="en-US" sz="850" b="1" dirty="0">
              <a:latin typeface="Trebuchet MS" panose="020B0603020202020204" pitchFamily="34" charset="0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3608444" y="5743749"/>
            <a:ext cx="5375964" cy="41148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850" b="1" dirty="0" smtClean="0">
                <a:latin typeface="Trebuchet MS" panose="020B0603020202020204" pitchFamily="34" charset="0"/>
              </a:rPr>
              <a:t>Managers </a:t>
            </a:r>
            <a:r>
              <a:rPr lang="en-US" altLang="en-US" sz="850" dirty="0" smtClean="0">
                <a:latin typeface="Trebuchet MS" panose="020B0603020202020204" pitchFamily="34" charset="0"/>
              </a:rPr>
              <a:t>receive approved compensation forms in TTMS.</a:t>
            </a:r>
          </a:p>
          <a:p>
            <a:pPr>
              <a:spcBef>
                <a:spcPct val="0"/>
              </a:spcBef>
            </a:pPr>
            <a:r>
              <a:rPr lang="en-US" altLang="en-US" sz="850" b="1" dirty="0" smtClean="0">
                <a:latin typeface="Trebuchet MS" panose="020B0603020202020204" pitchFamily="34" charset="0"/>
              </a:rPr>
              <a:t>Local HR Managers </a:t>
            </a:r>
            <a:r>
              <a:rPr lang="en-US" altLang="en-US" sz="850" dirty="0" smtClean="0">
                <a:latin typeface="Trebuchet MS" panose="020B0603020202020204" pitchFamily="34" charset="0"/>
              </a:rPr>
              <a:t>to notify TM’s Payroll of MIB payouts (payouts by March 13 in U.S. and March 31 for non-U.S. locations).</a:t>
            </a:r>
          </a:p>
        </p:txBody>
      </p:sp>
      <p:sp>
        <p:nvSpPr>
          <p:cNvPr id="67" name="Rectangle 29"/>
          <p:cNvSpPr>
            <a:spLocks noChangeArrowheads="1"/>
          </p:cNvSpPr>
          <p:nvPr/>
        </p:nvSpPr>
        <p:spPr bwMode="auto">
          <a:xfrm>
            <a:off x="343862" y="4114800"/>
            <a:ext cx="1491445" cy="36811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r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850" b="1" dirty="0" smtClean="0"/>
              <a:t>February </a:t>
            </a:r>
            <a:r>
              <a:rPr lang="en-US" altLang="en-US" sz="850" b="1" dirty="0" smtClean="0">
                <a:solidFill>
                  <a:sysClr val="windowText" lastClr="000000"/>
                </a:solidFill>
              </a:rPr>
              <a:t>13</a:t>
            </a:r>
          </a:p>
        </p:txBody>
      </p:sp>
      <p:sp>
        <p:nvSpPr>
          <p:cNvPr id="69" name="Rectangle 26"/>
          <p:cNvSpPr>
            <a:spLocks noChangeArrowheads="1"/>
          </p:cNvSpPr>
          <p:nvPr/>
        </p:nvSpPr>
        <p:spPr bwMode="auto">
          <a:xfrm>
            <a:off x="343544" y="5202552"/>
            <a:ext cx="1491764" cy="23083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r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850" b="1" dirty="0" smtClean="0"/>
              <a:t>February 23</a:t>
            </a:r>
          </a:p>
        </p:txBody>
      </p:sp>
      <p:sp>
        <p:nvSpPr>
          <p:cNvPr id="70" name="Rectangle 27"/>
          <p:cNvSpPr>
            <a:spLocks noChangeArrowheads="1"/>
          </p:cNvSpPr>
          <p:nvPr/>
        </p:nvSpPr>
        <p:spPr bwMode="auto">
          <a:xfrm>
            <a:off x="1905139" y="5198889"/>
            <a:ext cx="1608605" cy="25391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850" b="1" dirty="0" smtClean="0"/>
              <a:t>February  25</a:t>
            </a:r>
          </a:p>
        </p:txBody>
      </p:sp>
      <p:sp>
        <p:nvSpPr>
          <p:cNvPr id="73" name="Rectangle 72"/>
          <p:cNvSpPr/>
          <p:nvPr/>
        </p:nvSpPr>
        <p:spPr>
          <a:xfrm>
            <a:off x="3608444" y="5214269"/>
            <a:ext cx="5380624" cy="22313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txBody>
          <a:bodyPr wrap="square" anchor="ctr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850" b="1" dirty="0" smtClean="0">
                <a:solidFill>
                  <a:srgbClr val="000000"/>
                </a:solidFill>
                <a:latin typeface="Trebuchet MS" pitchFamily="34" charset="0"/>
              </a:rPr>
              <a:t>DeFeo/Barr</a:t>
            </a:r>
            <a:r>
              <a:rPr lang="en-US" altLang="en-US" sz="850" dirty="0" smtClean="0">
                <a:solidFill>
                  <a:srgbClr val="000000"/>
                </a:solidFill>
                <a:latin typeface="Trebuchet MS" pitchFamily="34" charset="0"/>
              </a:rPr>
              <a:t> review prior to BOD Compensation Committee meeting.</a:t>
            </a:r>
            <a:endParaRPr lang="en-US" altLang="en-US" sz="850" dirty="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74" name="Rectangle 46"/>
          <p:cNvSpPr>
            <a:spLocks noChangeArrowheads="1"/>
          </p:cNvSpPr>
          <p:nvPr/>
        </p:nvSpPr>
        <p:spPr bwMode="auto">
          <a:xfrm>
            <a:off x="5791200" y="6574630"/>
            <a:ext cx="355600" cy="1714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5" name="Text Box 47"/>
          <p:cNvSpPr txBox="1">
            <a:spLocks noChangeArrowheads="1"/>
          </p:cNvSpPr>
          <p:nvPr/>
        </p:nvSpPr>
        <p:spPr bwMode="auto">
          <a:xfrm>
            <a:off x="6200054" y="6553200"/>
            <a:ext cx="200448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1" dirty="0" smtClean="0">
                <a:solidFill>
                  <a:srgbClr val="000000"/>
                </a:solidFill>
                <a:ea typeface="ＭＳ Ｐゴシック" pitchFamily="100" charset="-128"/>
              </a:rPr>
              <a:t>Compensation-related  tasks</a:t>
            </a:r>
            <a:endParaRPr lang="en-US" altLang="en-US" sz="900" b="1" dirty="0">
              <a:solidFill>
                <a:srgbClr val="000000"/>
              </a:solidFill>
              <a:ea typeface="ＭＳ Ｐゴシック" pitchFamily="100" charset="-128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3608444" y="2621862"/>
            <a:ext cx="5386903" cy="35394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850" b="1" u="sng" dirty="0">
                <a:latin typeface="Trebuchet MS" panose="020B0603020202020204" pitchFamily="34" charset="0"/>
              </a:rPr>
              <a:t>Manager </a:t>
            </a:r>
            <a:r>
              <a:rPr lang="en-US" altLang="en-US" sz="850" u="sng" dirty="0" smtClean="0">
                <a:latin typeface="Trebuchet MS" panose="020B0603020202020204" pitchFamily="34" charset="0"/>
              </a:rPr>
              <a:t>review </a:t>
            </a:r>
            <a:r>
              <a:rPr lang="en-US" altLang="en-US" sz="850" u="sng" dirty="0">
                <a:latin typeface="Trebuchet MS" panose="020B0603020202020204" pitchFamily="34" charset="0"/>
              </a:rPr>
              <a:t>of </a:t>
            </a:r>
            <a:r>
              <a:rPr lang="en-US" altLang="en-US" sz="850" u="sng" dirty="0" smtClean="0">
                <a:latin typeface="Trebuchet MS" panose="020B0603020202020204" pitchFamily="34" charset="0"/>
              </a:rPr>
              <a:t>compensation</a:t>
            </a:r>
            <a:r>
              <a:rPr lang="en-US" altLang="en-US" sz="850" dirty="0">
                <a:latin typeface="Trebuchet MS" panose="020B0603020202020204" pitchFamily="34" charset="0"/>
              </a:rPr>
              <a:t>: Finalize performance ratings and proposed salary increases for eligible TM’s. Forms become read only for managers on the end date</a:t>
            </a:r>
            <a:r>
              <a:rPr lang="en-US" altLang="en-US" sz="850" dirty="0" smtClean="0">
                <a:latin typeface="Trebuchet MS" panose="020B0603020202020204" pitchFamily="34" charset="0"/>
              </a:rPr>
              <a:t>.</a:t>
            </a:r>
            <a:endParaRPr lang="en-US" altLang="en-US" sz="850" dirty="0">
              <a:latin typeface="Trebuchet MS" panose="020B0603020202020204" pitchFamily="34" charset="0"/>
            </a:endParaRPr>
          </a:p>
        </p:txBody>
      </p:sp>
      <p:sp>
        <p:nvSpPr>
          <p:cNvPr id="65" name="Rectangle 14"/>
          <p:cNvSpPr>
            <a:spLocks noChangeArrowheads="1"/>
          </p:cNvSpPr>
          <p:nvPr/>
        </p:nvSpPr>
        <p:spPr bwMode="auto">
          <a:xfrm>
            <a:off x="343863" y="2209800"/>
            <a:ext cx="1500738" cy="358323"/>
          </a:xfrm>
          <a:prstGeom prst="rect">
            <a:avLst/>
          </a:prstGeom>
          <a:gradFill flip="none" rotWithShape="1">
            <a:gsLst>
              <a:gs pos="0">
                <a:srgbClr val="FFEDB3">
                  <a:shade val="30000"/>
                  <a:satMod val="115000"/>
                </a:srgbClr>
              </a:gs>
              <a:gs pos="50000">
                <a:srgbClr val="FFEDB3">
                  <a:shade val="67500"/>
                  <a:satMod val="115000"/>
                </a:srgbClr>
              </a:gs>
              <a:gs pos="100000">
                <a:srgbClr val="FFEDB3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r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50" b="1" dirty="0"/>
              <a:t>December </a:t>
            </a:r>
            <a:r>
              <a:rPr lang="en-US" altLang="en-US" sz="850" b="1" dirty="0" smtClean="0"/>
              <a:t>1 </a:t>
            </a:r>
            <a:endParaRPr lang="en-US" altLang="en-US" sz="850" b="1" dirty="0"/>
          </a:p>
        </p:txBody>
      </p:sp>
      <p:sp>
        <p:nvSpPr>
          <p:cNvPr id="68" name="Rectangle 15"/>
          <p:cNvSpPr>
            <a:spLocks noChangeArrowheads="1"/>
          </p:cNvSpPr>
          <p:nvPr/>
        </p:nvSpPr>
        <p:spPr bwMode="auto">
          <a:xfrm>
            <a:off x="1905001" y="2215896"/>
            <a:ext cx="1609575" cy="352227"/>
          </a:xfrm>
          <a:prstGeom prst="rect">
            <a:avLst/>
          </a:prstGeom>
          <a:gradFill flip="none" rotWithShape="1">
            <a:gsLst>
              <a:gs pos="0">
                <a:srgbClr val="FFEDB3">
                  <a:shade val="30000"/>
                  <a:satMod val="115000"/>
                </a:srgbClr>
              </a:gs>
              <a:gs pos="50000">
                <a:srgbClr val="FFEDB3">
                  <a:shade val="67500"/>
                  <a:satMod val="115000"/>
                </a:srgbClr>
              </a:gs>
              <a:gs pos="100000">
                <a:srgbClr val="FFEDB3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50" b="1" dirty="0"/>
              <a:t>February </a:t>
            </a:r>
            <a:r>
              <a:rPr lang="en-US" altLang="en-US" sz="850" b="1" dirty="0" smtClean="0"/>
              <a:t>28</a:t>
            </a:r>
            <a:endParaRPr lang="en-US" altLang="en-US" sz="85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3608444" y="2214180"/>
            <a:ext cx="5386903" cy="353943"/>
          </a:xfrm>
          <a:prstGeom prst="rect">
            <a:avLst/>
          </a:prstGeom>
          <a:gradFill flip="none" rotWithShape="1">
            <a:gsLst>
              <a:gs pos="0">
                <a:srgbClr val="FFEDB3">
                  <a:shade val="30000"/>
                  <a:satMod val="115000"/>
                </a:srgbClr>
              </a:gs>
              <a:gs pos="50000">
                <a:srgbClr val="FFEDB3">
                  <a:shade val="67500"/>
                  <a:satMod val="115000"/>
                </a:srgbClr>
              </a:gs>
              <a:gs pos="100000">
                <a:srgbClr val="FFEDB3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en-US" sz="850" b="1" dirty="0">
                <a:latin typeface="Trebuchet MS" panose="020B0603020202020204" pitchFamily="34" charset="0"/>
              </a:rPr>
              <a:t>Objective Setting: </a:t>
            </a:r>
            <a:r>
              <a:rPr lang="en-US" altLang="en-US" sz="850" dirty="0">
                <a:latin typeface="Trebuchet MS" panose="020B0603020202020204" pitchFamily="34" charset="0"/>
              </a:rPr>
              <a:t>Managers and Team Members set business and </a:t>
            </a:r>
            <a:r>
              <a:rPr lang="en-US" altLang="en-US" sz="850" dirty="0" smtClean="0">
                <a:latin typeface="Trebuchet MS" panose="020B0603020202020204" pitchFamily="34" charset="0"/>
              </a:rPr>
              <a:t>professional development objectives </a:t>
            </a:r>
            <a:r>
              <a:rPr lang="en-US" altLang="en-US" sz="850" dirty="0">
                <a:latin typeface="Trebuchet MS" panose="020B0603020202020204" pitchFamily="34" charset="0"/>
              </a:rPr>
              <a:t>for 2015.  *NOTE: Objectives MUST be entered by  Feb 28</a:t>
            </a:r>
            <a:r>
              <a:rPr lang="en-US" altLang="en-US" sz="850" baseline="30000" dirty="0">
                <a:latin typeface="Trebuchet MS" panose="020B0603020202020204" pitchFamily="34" charset="0"/>
              </a:rPr>
              <a:t>th</a:t>
            </a:r>
            <a:r>
              <a:rPr lang="en-US" altLang="en-US" sz="850" dirty="0">
                <a:latin typeface="Trebuchet MS" panose="020B0603020202020204" pitchFamily="34" charset="0"/>
              </a:rPr>
              <a:t> to maintain bonus </a:t>
            </a:r>
            <a:r>
              <a:rPr lang="en-US" altLang="en-US" sz="850" dirty="0" smtClean="0">
                <a:latin typeface="Trebuchet MS" panose="020B0603020202020204" pitchFamily="34" charset="0"/>
              </a:rPr>
              <a:t>eligibility.</a:t>
            </a:r>
            <a:endParaRPr lang="en-US" sz="850" dirty="0">
              <a:latin typeface="Trebuchet MS" panose="020B0603020202020204" pitchFamily="34" charset="0"/>
            </a:endParaRPr>
          </a:p>
        </p:txBody>
      </p:sp>
      <p:sp>
        <p:nvSpPr>
          <p:cNvPr id="81" name="Rectangle 20"/>
          <p:cNvSpPr>
            <a:spLocks noChangeArrowheads="1"/>
          </p:cNvSpPr>
          <p:nvPr/>
        </p:nvSpPr>
        <p:spPr bwMode="auto">
          <a:xfrm>
            <a:off x="343862" y="3377240"/>
            <a:ext cx="1491445" cy="36933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850" b="1" dirty="0" smtClean="0"/>
              <a:t>February 2</a:t>
            </a: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343863" y="771652"/>
            <a:ext cx="1500908" cy="22128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effectLst/>
        </p:spPr>
        <p:txBody>
          <a:bodyPr lIns="0" r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50" b="1" dirty="0"/>
              <a:t>November </a:t>
            </a:r>
            <a:r>
              <a:rPr lang="en-US" altLang="en-US" sz="850" b="1" dirty="0" smtClean="0"/>
              <a:t>14</a:t>
            </a:r>
            <a:endParaRPr lang="en-US" altLang="en-US" sz="850" b="1" dirty="0"/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1905002" y="766138"/>
            <a:ext cx="1605832" cy="22680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effectLst/>
        </p:spPr>
        <p:txBody>
          <a:bodyPr lIns="0" r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850" b="1" dirty="0"/>
              <a:t>December </a:t>
            </a:r>
            <a:r>
              <a:rPr lang="en-US" altLang="en-US" sz="850" b="1" dirty="0" smtClean="0"/>
              <a:t>15</a:t>
            </a:r>
            <a:endParaRPr lang="en-US" altLang="en-US" sz="850" b="1" dirty="0"/>
          </a:p>
        </p:txBody>
      </p:sp>
      <p:sp>
        <p:nvSpPr>
          <p:cNvPr id="83" name="Rectangle 82"/>
          <p:cNvSpPr/>
          <p:nvPr/>
        </p:nvSpPr>
        <p:spPr>
          <a:xfrm>
            <a:off x="3608443" y="3377241"/>
            <a:ext cx="5384305" cy="35394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txBody>
          <a:bodyPr wrap="square" anchor="ctr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850" b="1" u="sng" dirty="0">
                <a:latin typeface="Trebuchet MS" pitchFamily="34" charset="0"/>
              </a:rPr>
              <a:t>Segment </a:t>
            </a:r>
            <a:r>
              <a:rPr lang="en-US" altLang="en-US" sz="850" b="1" u="sng" dirty="0" smtClean="0">
                <a:latin typeface="Trebuchet MS" pitchFamily="34" charset="0"/>
              </a:rPr>
              <a:t>and Regional Sr</a:t>
            </a:r>
            <a:r>
              <a:rPr lang="en-US" altLang="en-US" sz="850" b="1" u="sng" dirty="0">
                <a:latin typeface="Trebuchet MS" pitchFamily="34" charset="0"/>
              </a:rPr>
              <a:t>. HR </a:t>
            </a:r>
            <a:r>
              <a:rPr lang="en-US" altLang="en-US" sz="850" u="sng" dirty="0" smtClean="0">
                <a:latin typeface="Trebuchet MS" pitchFamily="34" charset="0"/>
              </a:rPr>
              <a:t>review </a:t>
            </a:r>
            <a:r>
              <a:rPr lang="en-US" altLang="en-US" sz="850" u="sng" dirty="0">
                <a:latin typeface="Trebuchet MS" pitchFamily="34" charset="0"/>
              </a:rPr>
              <a:t>of ratings and </a:t>
            </a:r>
            <a:r>
              <a:rPr lang="en-US" altLang="en-US" sz="850" u="sng" dirty="0" smtClean="0">
                <a:latin typeface="Trebuchet MS" pitchFamily="34" charset="0"/>
              </a:rPr>
              <a:t>compensation</a:t>
            </a:r>
            <a:r>
              <a:rPr lang="en-US" altLang="en-US" sz="850" dirty="0">
                <a:latin typeface="Trebuchet MS" pitchFamily="34" charset="0"/>
              </a:rPr>
              <a:t>: Communicate any changes back to local HR. </a:t>
            </a:r>
            <a:r>
              <a:rPr lang="en-US" altLang="en-US" sz="850" dirty="0" smtClean="0">
                <a:latin typeface="Trebuchet MS" pitchFamily="34" charset="0"/>
              </a:rPr>
              <a:t> Executive Review function becomes </a:t>
            </a:r>
            <a:r>
              <a:rPr lang="en-US" altLang="en-US" sz="850" dirty="0">
                <a:latin typeface="Trebuchet MS" pitchFamily="34" charset="0"/>
              </a:rPr>
              <a:t>read only for </a:t>
            </a:r>
            <a:r>
              <a:rPr lang="en-US" altLang="en-US" sz="850" dirty="0" smtClean="0">
                <a:latin typeface="Trebuchet MS" pitchFamily="34" charset="0"/>
              </a:rPr>
              <a:t>Segment and Regional Sr</a:t>
            </a:r>
            <a:r>
              <a:rPr lang="en-US" altLang="en-US" sz="850" dirty="0">
                <a:latin typeface="Trebuchet MS" pitchFamily="34" charset="0"/>
              </a:rPr>
              <a:t>. HR on end date</a:t>
            </a:r>
            <a:r>
              <a:rPr lang="en-US" altLang="en-US" sz="850" dirty="0" smtClean="0">
                <a:latin typeface="Trebuchet MS" pitchFamily="34" charset="0"/>
              </a:rPr>
              <a:t>.</a:t>
            </a:r>
            <a:endParaRPr lang="en-US" altLang="en-US" sz="850" dirty="0">
              <a:latin typeface="Trebuchet MS" pitchFamily="34" charset="0"/>
            </a:endParaRPr>
          </a:p>
        </p:txBody>
      </p:sp>
      <p:sp>
        <p:nvSpPr>
          <p:cNvPr id="88" name="Rectangle 29"/>
          <p:cNvSpPr>
            <a:spLocks noChangeArrowheads="1"/>
          </p:cNvSpPr>
          <p:nvPr/>
        </p:nvSpPr>
        <p:spPr bwMode="auto">
          <a:xfrm>
            <a:off x="343863" y="4550689"/>
            <a:ext cx="1491444" cy="34200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r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850" b="1" dirty="0" smtClean="0"/>
              <a:t>February </a:t>
            </a:r>
            <a:r>
              <a:rPr lang="en-US" altLang="en-US" sz="850" b="1" dirty="0" smtClean="0">
                <a:solidFill>
                  <a:sysClr val="windowText" lastClr="000000"/>
                </a:solidFill>
              </a:rPr>
              <a:t>19</a:t>
            </a:r>
          </a:p>
        </p:txBody>
      </p:sp>
      <p:sp>
        <p:nvSpPr>
          <p:cNvPr id="89" name="Rectangle 30"/>
          <p:cNvSpPr>
            <a:spLocks noChangeArrowheads="1"/>
          </p:cNvSpPr>
          <p:nvPr/>
        </p:nvSpPr>
        <p:spPr bwMode="auto">
          <a:xfrm>
            <a:off x="1905140" y="4550689"/>
            <a:ext cx="1608604" cy="34200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850" b="1" dirty="0" smtClean="0"/>
              <a:t>February </a:t>
            </a:r>
            <a:r>
              <a:rPr lang="en-US" altLang="en-US" sz="850" b="1" dirty="0" smtClean="0">
                <a:solidFill>
                  <a:sysClr val="windowText" lastClr="000000"/>
                </a:solidFill>
              </a:rPr>
              <a:t>20</a:t>
            </a:r>
          </a:p>
        </p:txBody>
      </p:sp>
      <p:sp>
        <p:nvSpPr>
          <p:cNvPr id="90" name="Rectangle 89"/>
          <p:cNvSpPr/>
          <p:nvPr/>
        </p:nvSpPr>
        <p:spPr>
          <a:xfrm>
            <a:off x="3608069" y="4540128"/>
            <a:ext cx="5380996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txBody>
          <a:bodyPr wrap="squar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900" dirty="0" smtClean="0">
                <a:ea typeface="SimSun"/>
                <a:cs typeface="Times New Roman"/>
              </a:rPr>
              <a:t>Calibration </a:t>
            </a:r>
            <a:r>
              <a:rPr lang="en-US" sz="900" dirty="0">
                <a:ea typeface="SimSun"/>
                <a:cs typeface="Times New Roman"/>
              </a:rPr>
              <a:t>period among Corporate, Segments, Functions and Regions.  Edit access to be provided by Westport C&amp;B based on need.  </a:t>
            </a:r>
            <a:endParaRPr lang="en-US" altLang="en-US" sz="850" dirty="0" smtClean="0">
              <a:latin typeface="Trebuchet MS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007352" y="6529"/>
            <a:ext cx="1991497" cy="365125"/>
          </a:xfrm>
          <a:noFill/>
        </p:spPr>
        <p:txBody>
          <a:bodyPr/>
          <a:lstStyle/>
          <a:p>
            <a:pPr algn="r"/>
            <a:r>
              <a:rPr lang="en-US" sz="900" dirty="0" smtClean="0">
                <a:solidFill>
                  <a:srgbClr val="FF0000"/>
                </a:solidFill>
              </a:rPr>
              <a:t> </a:t>
            </a:r>
            <a:r>
              <a:rPr lang="en-US" sz="700" dirty="0" smtClean="0">
                <a:solidFill>
                  <a:sysClr val="windowText" lastClr="000000"/>
                </a:solidFill>
              </a:rPr>
              <a:t>9/23/2014</a:t>
            </a:r>
            <a:endParaRPr lang="en-US" sz="700" dirty="0">
              <a:solidFill>
                <a:sysClr val="windowText" lastClr="0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8771"/>
            <a:ext cx="843059" cy="358300"/>
          </a:xfrm>
          <a:prstGeom prst="rect">
            <a:avLst/>
          </a:prstGeom>
        </p:spPr>
      </p:pic>
      <p:sp>
        <p:nvSpPr>
          <p:cNvPr id="76" name="Rectangle 20"/>
          <p:cNvSpPr>
            <a:spLocks noChangeArrowheads="1"/>
          </p:cNvSpPr>
          <p:nvPr/>
        </p:nvSpPr>
        <p:spPr bwMode="auto">
          <a:xfrm>
            <a:off x="1905001" y="3381255"/>
            <a:ext cx="1600199" cy="33575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850" b="1" dirty="0" smtClean="0"/>
              <a:t>February 13</a:t>
            </a:r>
          </a:p>
        </p:txBody>
      </p:sp>
    </p:spTree>
    <p:extLst>
      <p:ext uri="{BB962C8B-B14F-4D97-AF65-F5344CB8AC3E}">
        <p14:creationId xmlns:p14="http://schemas.microsoft.com/office/powerpoint/2010/main" val="400316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307722" y="3194447"/>
            <a:ext cx="1595372" cy="863203"/>
          </a:xfrm>
          <a:prstGeom prst="rect">
            <a:avLst/>
          </a:prstGeom>
          <a:gradFill flip="none" rotWithShape="1">
            <a:gsLst>
              <a:gs pos="0">
                <a:srgbClr val="FFEDB3">
                  <a:shade val="30000"/>
                  <a:satMod val="115000"/>
                </a:srgbClr>
              </a:gs>
              <a:gs pos="50000">
                <a:srgbClr val="FFEDB3">
                  <a:shade val="67500"/>
                  <a:satMod val="115000"/>
                </a:srgbClr>
              </a:gs>
              <a:gs pos="100000">
                <a:srgbClr val="FFEDB3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r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b="1" dirty="0"/>
              <a:t>July 1</a:t>
            </a:r>
            <a:endParaRPr lang="en-US" altLang="en-US" sz="1000" i="1" dirty="0"/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1993266" y="3194447"/>
            <a:ext cx="1595372" cy="863203"/>
          </a:xfrm>
          <a:prstGeom prst="rect">
            <a:avLst/>
          </a:prstGeom>
          <a:gradFill flip="none" rotWithShape="1">
            <a:gsLst>
              <a:gs pos="0">
                <a:srgbClr val="FFEDB3">
                  <a:shade val="30000"/>
                  <a:satMod val="115000"/>
                </a:srgbClr>
              </a:gs>
              <a:gs pos="50000">
                <a:srgbClr val="FFEDB3">
                  <a:shade val="67500"/>
                  <a:satMod val="115000"/>
                </a:srgbClr>
              </a:gs>
              <a:gs pos="100000">
                <a:srgbClr val="FFEDB3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b="1" dirty="0"/>
              <a:t>August </a:t>
            </a:r>
            <a:r>
              <a:rPr lang="en-US" altLang="en-US" sz="1000" b="1" dirty="0" smtClean="0"/>
              <a:t>31</a:t>
            </a:r>
            <a:endParaRPr lang="en-US" altLang="en-US" sz="1000" b="1" dirty="0"/>
          </a:p>
        </p:txBody>
      </p: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307722" y="2003823"/>
            <a:ext cx="1595372" cy="739378"/>
          </a:xfrm>
          <a:prstGeom prst="rect">
            <a:avLst/>
          </a:prstGeom>
          <a:ln>
            <a:noFill/>
          </a:ln>
          <a:effectLst/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chemeClr val="bg1"/>
                </a:solidFill>
              </a:rPr>
              <a:t>September </a:t>
            </a:r>
            <a:r>
              <a:rPr lang="en-US" altLang="en-US" sz="1000" b="1" dirty="0" smtClean="0">
                <a:solidFill>
                  <a:schemeClr val="bg1"/>
                </a:solidFill>
              </a:rPr>
              <a:t>1</a:t>
            </a:r>
            <a:endParaRPr lang="en-US" altLang="en-US" sz="1000" b="1" dirty="0">
              <a:solidFill>
                <a:schemeClr val="bg1"/>
              </a:solidFill>
            </a:endParaRPr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1974978" y="2003823"/>
            <a:ext cx="1595372" cy="739378"/>
          </a:xfrm>
          <a:prstGeom prst="rect">
            <a:avLst/>
          </a:prstGeom>
          <a:ln>
            <a:noFill/>
          </a:ln>
          <a:effectLst/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1" dirty="0">
                <a:solidFill>
                  <a:schemeClr val="bg1"/>
                </a:solidFill>
              </a:rPr>
              <a:t>September 30</a:t>
            </a:r>
          </a:p>
        </p:txBody>
      </p:sp>
      <p:sp>
        <p:nvSpPr>
          <p:cNvPr id="3078" name="Rectangle 12"/>
          <p:cNvSpPr>
            <a:spLocks noChangeArrowheads="1"/>
          </p:cNvSpPr>
          <p:nvPr/>
        </p:nvSpPr>
        <p:spPr bwMode="auto">
          <a:xfrm>
            <a:off x="307722" y="4591050"/>
            <a:ext cx="1595372" cy="51435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/>
          <a:extLst/>
        </p:spPr>
        <p:txBody>
          <a:bodyPr lIns="0" r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b="1" dirty="0"/>
              <a:t>December </a:t>
            </a:r>
            <a:r>
              <a:rPr lang="en-US" altLang="en-US" sz="1000" b="1" dirty="0" smtClean="0"/>
              <a:t>16</a:t>
            </a:r>
            <a:endParaRPr lang="en-US" altLang="en-US" sz="1000" b="1" dirty="0"/>
          </a:p>
        </p:txBody>
      </p:sp>
      <p:sp>
        <p:nvSpPr>
          <p:cNvPr id="3079" name="Rectangle 13"/>
          <p:cNvSpPr>
            <a:spLocks noChangeArrowheads="1"/>
          </p:cNvSpPr>
          <p:nvPr/>
        </p:nvSpPr>
        <p:spPr bwMode="auto">
          <a:xfrm>
            <a:off x="1993266" y="4591050"/>
            <a:ext cx="1595372" cy="51435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/>
          <a:extLst/>
        </p:spPr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b="1" dirty="0"/>
              <a:t>Into 2015</a:t>
            </a:r>
          </a:p>
        </p:txBody>
      </p:sp>
      <p:sp>
        <p:nvSpPr>
          <p:cNvPr id="3080" name="Rectangle 14"/>
          <p:cNvSpPr>
            <a:spLocks noChangeArrowheads="1"/>
          </p:cNvSpPr>
          <p:nvPr/>
        </p:nvSpPr>
        <p:spPr bwMode="auto">
          <a:xfrm>
            <a:off x="3657600" y="4589860"/>
            <a:ext cx="5257800" cy="51435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/>
          <a:extLst/>
        </p:spPr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b="1" u="sng" dirty="0" smtClean="0"/>
              <a:t>Managers</a:t>
            </a:r>
            <a:r>
              <a:rPr lang="en-US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1000" dirty="0"/>
              <a:t>complete</a:t>
            </a:r>
            <a:r>
              <a:rPr lang="en-US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1000" b="1" dirty="0"/>
              <a:t>PERFORMANCE AND DEVELOPMENT REVIEWS </a:t>
            </a:r>
            <a:endParaRPr lang="en-US" altLang="en-US" sz="1000" b="1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 smtClean="0"/>
              <a:t>for </a:t>
            </a:r>
            <a:r>
              <a:rPr lang="en-US" altLang="en-US" sz="1000" dirty="0"/>
              <a:t>Team Members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dirty="0"/>
          </a:p>
        </p:txBody>
      </p:sp>
      <p:sp>
        <p:nvSpPr>
          <p:cNvPr id="3081" name="Rectangle 15"/>
          <p:cNvSpPr>
            <a:spLocks noChangeArrowheads="1"/>
          </p:cNvSpPr>
          <p:nvPr/>
        </p:nvSpPr>
        <p:spPr bwMode="auto">
          <a:xfrm>
            <a:off x="914400" y="6593681"/>
            <a:ext cx="355600" cy="171450"/>
          </a:xfrm>
          <a:prstGeom prst="rect">
            <a:avLst/>
          </a:prstGeom>
          <a:gradFill flip="none" rotWithShape="1">
            <a:gsLst>
              <a:gs pos="11000">
                <a:schemeClr val="tx1">
                  <a:lumMod val="65000"/>
                  <a:lumOff val="35000"/>
                </a:schemeClr>
              </a:gs>
              <a:gs pos="91000">
                <a:schemeClr val="tx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2" name="Text Box 16"/>
          <p:cNvSpPr txBox="1">
            <a:spLocks noChangeArrowheads="1"/>
          </p:cNvSpPr>
          <p:nvPr/>
        </p:nvSpPr>
        <p:spPr bwMode="auto">
          <a:xfrm>
            <a:off x="1295401" y="6572251"/>
            <a:ext cx="147319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b="1" dirty="0" smtClean="0">
                <a:solidFill>
                  <a:srgbClr val="000000"/>
                </a:solidFill>
                <a:ea typeface="ＭＳ Ｐゴシック" pitchFamily="100" charset="-128"/>
              </a:rPr>
              <a:t>Talent Review Tasks</a:t>
            </a:r>
            <a:endParaRPr lang="en-US" altLang="en-US" sz="1000" b="1" dirty="0">
              <a:solidFill>
                <a:srgbClr val="000000"/>
              </a:solidFill>
              <a:ea typeface="ＭＳ Ｐゴシック" pitchFamily="100" charset="-128"/>
            </a:endParaRPr>
          </a:p>
        </p:txBody>
      </p:sp>
      <p:sp>
        <p:nvSpPr>
          <p:cNvPr id="3083" name="Rectangle 17"/>
          <p:cNvSpPr>
            <a:spLocks noChangeArrowheads="1"/>
          </p:cNvSpPr>
          <p:nvPr/>
        </p:nvSpPr>
        <p:spPr bwMode="auto">
          <a:xfrm>
            <a:off x="6019800" y="6621732"/>
            <a:ext cx="267567" cy="171450"/>
          </a:xfrm>
          <a:prstGeom prst="rect">
            <a:avLst/>
          </a:prstGeom>
          <a:gradFill flip="none" rotWithShape="1">
            <a:gsLst>
              <a:gs pos="0">
                <a:srgbClr val="D3D3D3">
                  <a:shade val="30000"/>
                  <a:satMod val="115000"/>
                </a:srgbClr>
              </a:gs>
              <a:gs pos="50000">
                <a:srgbClr val="D3D3D3">
                  <a:shade val="67500"/>
                  <a:satMod val="115000"/>
                </a:srgbClr>
              </a:gs>
              <a:gs pos="100000">
                <a:srgbClr val="D3D3D3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/>
          </a:p>
        </p:txBody>
      </p:sp>
      <p:sp>
        <p:nvSpPr>
          <p:cNvPr id="3084" name="Text Box 18"/>
          <p:cNvSpPr txBox="1">
            <a:spLocks noChangeArrowheads="1"/>
          </p:cNvSpPr>
          <p:nvPr/>
        </p:nvSpPr>
        <p:spPr bwMode="auto">
          <a:xfrm>
            <a:off x="6324600" y="6572251"/>
            <a:ext cx="25146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rgbClr val="000000"/>
                </a:solidFill>
                <a:ea typeface="ＭＳ Ｐゴシック" pitchFamily="100" charset="-128"/>
              </a:rPr>
              <a:t>Performance </a:t>
            </a:r>
            <a:r>
              <a:rPr lang="en-US" altLang="en-US" sz="1000" b="1" dirty="0" smtClean="0">
                <a:solidFill>
                  <a:srgbClr val="000000"/>
                </a:solidFill>
                <a:ea typeface="ＭＳ Ｐゴシック" pitchFamily="100" charset="-128"/>
              </a:rPr>
              <a:t>Tasks</a:t>
            </a:r>
            <a:endParaRPr lang="en-US" altLang="en-US" sz="1000" b="1" dirty="0">
              <a:solidFill>
                <a:srgbClr val="000000"/>
              </a:solidFill>
              <a:ea typeface="ＭＳ Ｐゴシック" pitchFamily="100" charset="-128"/>
            </a:endParaRPr>
          </a:p>
        </p:txBody>
      </p:sp>
      <p:sp>
        <p:nvSpPr>
          <p:cNvPr id="3085" name="AutoShape 19"/>
          <p:cNvSpPr>
            <a:spLocks noChangeArrowheads="1"/>
          </p:cNvSpPr>
          <p:nvPr/>
        </p:nvSpPr>
        <p:spPr bwMode="auto">
          <a:xfrm>
            <a:off x="1974978" y="578358"/>
            <a:ext cx="1595372" cy="457200"/>
          </a:xfrm>
          <a:prstGeom prst="downArrowCallout">
            <a:avLst>
              <a:gd name="adj1" fmla="val 23464"/>
              <a:gd name="adj2" fmla="val 31249"/>
              <a:gd name="adj3" fmla="val 19167"/>
              <a:gd name="adj4" fmla="val 66667"/>
            </a:avLst>
          </a:prstGeom>
          <a:solidFill>
            <a:srgbClr val="D3171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</a:rPr>
              <a:t>End Date</a:t>
            </a:r>
          </a:p>
        </p:txBody>
      </p:sp>
      <p:sp>
        <p:nvSpPr>
          <p:cNvPr id="3086" name="AutoShape 20"/>
          <p:cNvSpPr>
            <a:spLocks noChangeArrowheads="1"/>
          </p:cNvSpPr>
          <p:nvPr/>
        </p:nvSpPr>
        <p:spPr bwMode="auto">
          <a:xfrm>
            <a:off x="3648456" y="578358"/>
            <a:ext cx="5266944" cy="457200"/>
          </a:xfrm>
          <a:prstGeom prst="downArrowCallout">
            <a:avLst>
              <a:gd name="adj1" fmla="val 25035"/>
              <a:gd name="adj2" fmla="val 32813"/>
              <a:gd name="adj3" fmla="val 18750"/>
              <a:gd name="adj4" fmla="val 66667"/>
            </a:avLst>
          </a:prstGeom>
          <a:solidFill>
            <a:srgbClr val="D3171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</a:rPr>
              <a:t>Work to be Completed</a:t>
            </a:r>
          </a:p>
        </p:txBody>
      </p:sp>
      <p:sp>
        <p:nvSpPr>
          <p:cNvPr id="3088" name="Line 24"/>
          <p:cNvSpPr>
            <a:spLocks noChangeShapeType="1"/>
          </p:cNvSpPr>
          <p:nvPr/>
        </p:nvSpPr>
        <p:spPr bwMode="auto">
          <a:xfrm>
            <a:off x="304800" y="6522244"/>
            <a:ext cx="8534400" cy="0"/>
          </a:xfrm>
          <a:prstGeom prst="line">
            <a:avLst/>
          </a:prstGeom>
          <a:noFill/>
          <a:ln w="28575">
            <a:solidFill>
              <a:srgbClr val="D3171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9" name="AutoShape 25"/>
          <p:cNvSpPr>
            <a:spLocks noChangeArrowheads="1"/>
          </p:cNvSpPr>
          <p:nvPr/>
        </p:nvSpPr>
        <p:spPr bwMode="auto">
          <a:xfrm>
            <a:off x="304800" y="578358"/>
            <a:ext cx="1598294" cy="457200"/>
          </a:xfrm>
          <a:prstGeom prst="downArrowCallout">
            <a:avLst>
              <a:gd name="adj1" fmla="val 31249"/>
              <a:gd name="adj2" fmla="val 31249"/>
              <a:gd name="adj3" fmla="val 19167"/>
              <a:gd name="adj4" fmla="val 66667"/>
            </a:avLst>
          </a:prstGeom>
          <a:solidFill>
            <a:srgbClr val="D3171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chemeClr val="bg1"/>
                </a:solidFill>
              </a:rPr>
              <a:t>Start Date</a:t>
            </a:r>
          </a:p>
        </p:txBody>
      </p:sp>
      <p:sp>
        <p:nvSpPr>
          <p:cNvPr id="3091" name="Rectangle 30"/>
          <p:cNvSpPr>
            <a:spLocks noChangeArrowheads="1"/>
          </p:cNvSpPr>
          <p:nvPr/>
        </p:nvSpPr>
        <p:spPr bwMode="auto">
          <a:xfrm>
            <a:off x="307722" y="1143000"/>
            <a:ext cx="1595372" cy="800100"/>
          </a:xfrm>
          <a:prstGeom prst="rect">
            <a:avLst/>
          </a:prstGeom>
          <a:ln>
            <a:noFill/>
          </a:ln>
          <a:effectLst/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lIns="0" r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chemeClr val="bg1"/>
                </a:solidFill>
              </a:rPr>
              <a:t>July 1</a:t>
            </a:r>
          </a:p>
        </p:txBody>
      </p:sp>
      <p:sp>
        <p:nvSpPr>
          <p:cNvPr id="3092" name="Rectangle 31"/>
          <p:cNvSpPr>
            <a:spLocks noChangeArrowheads="1"/>
          </p:cNvSpPr>
          <p:nvPr/>
        </p:nvSpPr>
        <p:spPr bwMode="auto">
          <a:xfrm>
            <a:off x="1974978" y="1143000"/>
            <a:ext cx="1595372" cy="800100"/>
          </a:xfrm>
          <a:prstGeom prst="rect">
            <a:avLst/>
          </a:prstGeom>
          <a:ln>
            <a:noFill/>
          </a:ln>
          <a:effectLst/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rgbClr val="FFFFFF"/>
                </a:solidFill>
              </a:rPr>
              <a:t>August </a:t>
            </a:r>
            <a:r>
              <a:rPr lang="en-US" altLang="en-US" sz="1000" b="1" dirty="0" smtClean="0">
                <a:solidFill>
                  <a:srgbClr val="FFFFFF"/>
                </a:solidFill>
              </a:rPr>
              <a:t>31</a:t>
            </a:r>
            <a:endParaRPr lang="en-US" altLang="en-US" sz="1000" b="1" dirty="0">
              <a:solidFill>
                <a:srgbClr val="FFFFFF"/>
              </a:solidFill>
            </a:endParaRPr>
          </a:p>
        </p:txBody>
      </p:sp>
      <p:sp>
        <p:nvSpPr>
          <p:cNvPr id="3093" name="Rectangle 32"/>
          <p:cNvSpPr>
            <a:spLocks noChangeArrowheads="1"/>
          </p:cNvSpPr>
          <p:nvPr/>
        </p:nvSpPr>
        <p:spPr bwMode="auto">
          <a:xfrm>
            <a:off x="3648456" y="1143000"/>
            <a:ext cx="5266944" cy="800100"/>
          </a:xfrm>
          <a:prstGeom prst="rect">
            <a:avLst/>
          </a:prstGeom>
          <a:ln>
            <a:noFill/>
          </a:ln>
          <a:effectLst/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anchor="ctr" anchorCtr="1"/>
          <a:lstStyle>
            <a:lvl1pPr marL="114300" indent="-1143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HOLD LOCAL TALENT REVIEW MEETINGS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000" u="sng" dirty="0">
                <a:solidFill>
                  <a:schemeClr val="bg1"/>
                </a:solidFill>
              </a:rPr>
              <a:t>Local leadership teams</a:t>
            </a:r>
            <a:r>
              <a:rPr lang="en-US" altLang="en-US" sz="1000" dirty="0">
                <a:solidFill>
                  <a:schemeClr val="bg1"/>
                </a:solidFill>
              </a:rPr>
              <a:t> align around talent assessment and successors  -- feed info to segment level   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000" u="sng" dirty="0">
                <a:solidFill>
                  <a:schemeClr val="bg1"/>
                </a:solidFill>
              </a:rPr>
              <a:t>Local leadership</a:t>
            </a:r>
            <a:r>
              <a:rPr lang="en-US" altLang="en-US" sz="1000" dirty="0">
                <a:solidFill>
                  <a:schemeClr val="bg1"/>
                </a:solidFill>
              </a:rPr>
              <a:t> identifies talent gaps / risks and develops action plans to address</a:t>
            </a:r>
          </a:p>
        </p:txBody>
      </p:sp>
      <p:sp>
        <p:nvSpPr>
          <p:cNvPr id="3094" name="Rectangle 35"/>
          <p:cNvSpPr>
            <a:spLocks noChangeArrowheads="1"/>
          </p:cNvSpPr>
          <p:nvPr/>
        </p:nvSpPr>
        <p:spPr bwMode="auto">
          <a:xfrm>
            <a:off x="3648456" y="1991916"/>
            <a:ext cx="5266944" cy="742950"/>
          </a:xfrm>
          <a:prstGeom prst="rect">
            <a:avLst/>
          </a:prstGeom>
          <a:ln>
            <a:noFill/>
          </a:ln>
          <a:effectLst/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anchor="ctr" anchorCtr="1"/>
          <a:lstStyle>
            <a:lvl1pPr marL="115888" indent="-11588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TALENT REVIEW  MEETINGS at CORPORATE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1"/>
                </a:solidFill>
              </a:rPr>
              <a:t> Business Segment Presidents / Functional Leaders lead Talent Reviews for their respective business and/or function</a:t>
            </a:r>
          </a:p>
        </p:txBody>
      </p:sp>
      <p:sp>
        <p:nvSpPr>
          <p:cNvPr id="3095" name="Rectangle 36"/>
          <p:cNvSpPr>
            <a:spLocks noChangeArrowheads="1"/>
          </p:cNvSpPr>
          <p:nvPr/>
        </p:nvSpPr>
        <p:spPr bwMode="auto">
          <a:xfrm>
            <a:off x="3657600" y="3200400"/>
            <a:ext cx="5257800" cy="856060"/>
          </a:xfrm>
          <a:prstGeom prst="rect">
            <a:avLst/>
          </a:prstGeom>
          <a:gradFill flip="none" rotWithShape="1">
            <a:gsLst>
              <a:gs pos="0">
                <a:srgbClr val="FFEDB3">
                  <a:shade val="30000"/>
                  <a:satMod val="115000"/>
                </a:srgbClr>
              </a:gs>
              <a:gs pos="50000">
                <a:srgbClr val="FFEDB3">
                  <a:shade val="67500"/>
                  <a:satMod val="115000"/>
                </a:srgbClr>
              </a:gs>
              <a:gs pos="100000">
                <a:srgbClr val="FFEDB3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 anchorCtr="1"/>
          <a:lstStyle>
            <a:lvl1pPr marL="114300" indent="-1143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b="1" dirty="0"/>
              <a:t>MID-YEAR CALIBRATION                     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000" b="1" u="sng" dirty="0"/>
              <a:t>Managers</a:t>
            </a:r>
            <a:r>
              <a:rPr lang="en-US" altLang="en-US" sz="1000" dirty="0"/>
              <a:t> review objectives and ensure alignment (adjust objectives accordingly)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000" b="1" u="sng" dirty="0"/>
              <a:t>Managers and Team Members</a:t>
            </a:r>
            <a:r>
              <a:rPr lang="en-US" altLang="en-US" sz="1000" b="1" dirty="0"/>
              <a:t> </a:t>
            </a:r>
            <a:r>
              <a:rPr lang="en-US" altLang="en-US" sz="1000" dirty="0"/>
              <a:t>schedule meetings to review progress and ensure performance is on track</a:t>
            </a:r>
          </a:p>
        </p:txBody>
      </p:sp>
      <p:sp>
        <p:nvSpPr>
          <p:cNvPr id="3096" name="Rectangle 38"/>
          <p:cNvSpPr>
            <a:spLocks noChangeArrowheads="1"/>
          </p:cNvSpPr>
          <p:nvPr/>
        </p:nvSpPr>
        <p:spPr bwMode="auto">
          <a:xfrm>
            <a:off x="304800" y="114300"/>
            <a:ext cx="86106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/>
              <a:t>2014-2015 </a:t>
            </a:r>
            <a:r>
              <a:rPr lang="en-US" altLang="en-US" sz="1600" b="1" dirty="0"/>
              <a:t>Terex HR Process Timetable (2</a:t>
            </a:r>
            <a:r>
              <a:rPr lang="en-US" altLang="en-US" sz="1600" b="1" baseline="30000" dirty="0"/>
              <a:t>nd</a:t>
            </a:r>
            <a:r>
              <a:rPr lang="en-US" altLang="en-US" sz="1600" b="1" dirty="0"/>
              <a:t> half)</a:t>
            </a:r>
          </a:p>
        </p:txBody>
      </p:sp>
      <p:sp>
        <p:nvSpPr>
          <p:cNvPr id="3097" name="Text Box 39"/>
          <p:cNvSpPr txBox="1">
            <a:spLocks noChangeArrowheads="1"/>
          </p:cNvSpPr>
          <p:nvPr/>
        </p:nvSpPr>
        <p:spPr bwMode="auto">
          <a:xfrm>
            <a:off x="304800" y="2868216"/>
            <a:ext cx="8534400" cy="369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***************</a:t>
            </a:r>
          </a:p>
        </p:txBody>
      </p:sp>
      <p:sp>
        <p:nvSpPr>
          <p:cNvPr id="3099" name="Rectangle 26"/>
          <p:cNvSpPr>
            <a:spLocks noChangeArrowheads="1"/>
          </p:cNvSpPr>
          <p:nvPr/>
        </p:nvSpPr>
        <p:spPr bwMode="auto">
          <a:xfrm>
            <a:off x="307722" y="4189810"/>
            <a:ext cx="1595372" cy="34409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/>
          <a:extLst/>
        </p:spPr>
        <p:txBody>
          <a:bodyPr lIns="0" rIns="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b="1" dirty="0"/>
              <a:t>November </a:t>
            </a:r>
            <a:r>
              <a:rPr lang="en-US" altLang="en-US" sz="1000" b="1" dirty="0" smtClean="0"/>
              <a:t>14</a:t>
            </a:r>
            <a:endParaRPr lang="en-US" altLang="en-US" sz="1000" b="1" dirty="0"/>
          </a:p>
        </p:txBody>
      </p:sp>
      <p:sp>
        <p:nvSpPr>
          <p:cNvPr id="3100" name="Rectangle 27"/>
          <p:cNvSpPr>
            <a:spLocks noChangeArrowheads="1"/>
          </p:cNvSpPr>
          <p:nvPr/>
        </p:nvSpPr>
        <p:spPr bwMode="auto">
          <a:xfrm>
            <a:off x="1993266" y="4189810"/>
            <a:ext cx="1595372" cy="34409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/>
          <a:extLst/>
        </p:spPr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b="1" dirty="0"/>
              <a:t>December </a:t>
            </a:r>
            <a:r>
              <a:rPr lang="en-US" altLang="en-US" sz="1000" b="1" dirty="0" smtClean="0"/>
              <a:t>15</a:t>
            </a:r>
            <a:endParaRPr lang="en-US" altLang="en-US" sz="1000" b="1" dirty="0"/>
          </a:p>
        </p:txBody>
      </p:sp>
      <p:sp>
        <p:nvSpPr>
          <p:cNvPr id="32" name="Rectangle 14"/>
          <p:cNvSpPr>
            <a:spLocks noChangeArrowheads="1"/>
          </p:cNvSpPr>
          <p:nvPr/>
        </p:nvSpPr>
        <p:spPr bwMode="auto">
          <a:xfrm>
            <a:off x="3657600" y="4190559"/>
            <a:ext cx="5257800" cy="35130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/>
          <a:extLst/>
        </p:spPr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1000" b="1" u="sng" dirty="0" smtClean="0"/>
              <a:t>Team Members </a:t>
            </a:r>
            <a:r>
              <a:rPr lang="en-US" altLang="en-US" sz="1000" dirty="0" smtClean="0"/>
              <a:t>complete </a:t>
            </a:r>
            <a:r>
              <a:rPr lang="en-US" altLang="en-US" sz="1000" b="1" dirty="0" smtClean="0"/>
              <a:t>SELF-ASSESSMENT </a:t>
            </a:r>
            <a:r>
              <a:rPr lang="en-US" altLang="en-US" sz="1000" dirty="0" smtClean="0"/>
              <a:t>of performance / behaviors</a:t>
            </a:r>
            <a:endParaRPr lang="en-US" altLang="en-US" sz="1000" dirty="0"/>
          </a:p>
        </p:txBody>
      </p:sp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2971800" y="6609636"/>
            <a:ext cx="355600" cy="171450"/>
          </a:xfrm>
          <a:prstGeom prst="rect">
            <a:avLst/>
          </a:prstGeom>
          <a:gradFill flip="none" rotWithShape="1">
            <a:gsLst>
              <a:gs pos="0">
                <a:srgbClr val="FFEDB3">
                  <a:shade val="30000"/>
                  <a:satMod val="115000"/>
                </a:srgbClr>
              </a:gs>
              <a:gs pos="50000">
                <a:srgbClr val="FFEDB3">
                  <a:shade val="67500"/>
                  <a:satMod val="115000"/>
                </a:srgbClr>
              </a:gs>
              <a:gs pos="100000">
                <a:srgbClr val="FFEDB3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3352801" y="6584347"/>
            <a:ext cx="289559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b="1" dirty="0" smtClean="0">
                <a:solidFill>
                  <a:srgbClr val="000000"/>
                </a:solidFill>
                <a:ea typeface="ＭＳ Ｐゴシック" pitchFamily="100" charset="-128"/>
              </a:rPr>
              <a:t>Objectives/Mid Year Calibration Tasks</a:t>
            </a:r>
            <a:endParaRPr lang="en-US" altLang="en-US" sz="1000" b="1" dirty="0">
              <a:solidFill>
                <a:srgbClr val="000000"/>
              </a:solidFill>
              <a:ea typeface="ＭＳ Ｐゴシック" pitchFamily="100" charset="-128"/>
            </a:endParaRPr>
          </a:p>
        </p:txBody>
      </p:sp>
      <p:sp>
        <p:nvSpPr>
          <p:cNvPr id="3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007352" y="168275"/>
            <a:ext cx="1991497" cy="365125"/>
          </a:xfrm>
          <a:noFill/>
        </p:spPr>
        <p:txBody>
          <a:bodyPr/>
          <a:lstStyle/>
          <a:p>
            <a:pPr algn="r"/>
            <a:r>
              <a:rPr lang="en-US" sz="1000" dirty="0" smtClean="0">
                <a:solidFill>
                  <a:srgbClr val="FF0000"/>
                </a:solidFill>
              </a:rPr>
              <a:t> </a:t>
            </a:r>
            <a:r>
              <a:rPr lang="en-US" sz="800" dirty="0" smtClean="0">
                <a:solidFill>
                  <a:sysClr val="windowText" lastClr="000000"/>
                </a:solidFill>
              </a:rPr>
              <a:t>9/23/2014</a:t>
            </a:r>
            <a:endParaRPr lang="en-US" sz="8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93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642</Words>
  <Application>Microsoft Office PowerPoint</Application>
  <PresentationFormat>On-screen Show (4:3)</PresentationFormat>
  <Paragraphs>93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Terex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Pelican, Elizabeth</dc:creator>
  <cp:lastModifiedBy>Pelican, Elizabeth</cp:lastModifiedBy>
  <cp:revision>94</cp:revision>
  <cp:lastPrinted>2014-09-04T21:44:01Z</cp:lastPrinted>
  <dcterms:created xsi:type="dcterms:W3CDTF">2014-08-25T17:51:02Z</dcterms:created>
  <dcterms:modified xsi:type="dcterms:W3CDTF">2014-09-29T18:36:59Z</dcterms:modified>
</cp:coreProperties>
</file>